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23" r:id="rId2"/>
    <p:sldId id="325" r:id="rId3"/>
    <p:sldId id="326" r:id="rId4"/>
    <p:sldId id="327" r:id="rId5"/>
    <p:sldId id="328" r:id="rId6"/>
    <p:sldId id="336" r:id="rId7"/>
    <p:sldId id="348" r:id="rId8"/>
    <p:sldId id="329" r:id="rId9"/>
    <p:sldId id="337" r:id="rId10"/>
    <p:sldId id="338" r:id="rId11"/>
    <p:sldId id="340" r:id="rId12"/>
    <p:sldId id="341" r:id="rId13"/>
    <p:sldId id="349" r:id="rId14"/>
    <p:sldId id="342" r:id="rId15"/>
    <p:sldId id="351" r:id="rId16"/>
    <p:sldId id="350" r:id="rId17"/>
    <p:sldId id="330" r:id="rId18"/>
    <p:sldId id="352" r:id="rId19"/>
    <p:sldId id="353" r:id="rId20"/>
    <p:sldId id="354" r:id="rId21"/>
    <p:sldId id="355" r:id="rId22"/>
    <p:sldId id="343" r:id="rId23"/>
    <p:sldId id="356" r:id="rId24"/>
    <p:sldId id="357" r:id="rId25"/>
    <p:sldId id="359" r:id="rId26"/>
    <p:sldId id="360" r:id="rId27"/>
    <p:sldId id="364" r:id="rId28"/>
    <p:sldId id="362" r:id="rId29"/>
    <p:sldId id="363" r:id="rId30"/>
    <p:sldId id="361" r:id="rId31"/>
    <p:sldId id="332" r:id="rId32"/>
    <p:sldId id="344" r:id="rId33"/>
    <p:sldId id="345" r:id="rId34"/>
    <p:sldId id="365" r:id="rId35"/>
    <p:sldId id="333" r:id="rId36"/>
    <p:sldId id="346" r:id="rId37"/>
    <p:sldId id="347" r:id="rId38"/>
    <p:sldId id="3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62" autoAdjust="0"/>
  </p:normalViewPr>
  <p:slideViewPr>
    <p:cSldViewPr snapToGrid="0">
      <p:cViewPr varScale="1">
        <p:scale>
          <a:sx n="75" d="100"/>
          <a:sy n="75" d="100"/>
        </p:scale>
        <p:origin x="48" y="8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EDC18-F8D4-49E4-BD80-14F9D472259B}" type="datetimeFigureOut">
              <a:rPr lang="en-US" smtClean="0"/>
              <a:t>10/15/2025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51AAA-D287-4CF5-A25D-9A90193EE7CE}" type="slidenum">
              <a:rPr lang="en-US" smtClean="0"/>
              <a:t>‹#›</a:t>
            </a:fld>
            <a:endParaRPr lang="en-US"/>
          </a:p>
        </p:txBody>
      </p:sp>
    </p:spTree>
    <p:extLst>
      <p:ext uri="{BB962C8B-B14F-4D97-AF65-F5344CB8AC3E}">
        <p14:creationId xmlns:p14="http://schemas.microsoft.com/office/powerpoint/2010/main" val="69062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p:cNvSpPr>
            <a:spLocks noGrp="1"/>
          </p:cNvSpPr>
          <p:nvPr>
            <p:ph type="dt" sz="half" idx="10"/>
          </p:nvPr>
        </p:nvSpPr>
        <p:spPr/>
        <p:txBody>
          <a:bodyPr/>
          <a:lstStyle/>
          <a:p>
            <a:fld id="{EB6F11F1-FB6A-4EEE-8D7D-22B74F1DE174}" type="datetimeFigureOut">
              <a:rPr lang="en-US" smtClean="0"/>
              <a:t>10/15/2025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173727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EB6F11F1-FB6A-4EEE-8D7D-22B74F1DE174}" type="datetimeFigureOut">
              <a:rPr lang="en-US" smtClean="0"/>
              <a:t>10/15/2025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282827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EB6F11F1-FB6A-4EEE-8D7D-22B74F1DE174}" type="datetimeFigureOut">
              <a:rPr lang="en-US" smtClean="0"/>
              <a:t>10/15/2025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149351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EB6F11F1-FB6A-4EEE-8D7D-22B74F1DE174}" type="datetimeFigureOut">
              <a:rPr lang="en-US" smtClean="0"/>
              <a:t>10/15/2025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41465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EB6F11F1-FB6A-4EEE-8D7D-22B74F1DE174}" type="datetimeFigureOut">
              <a:rPr lang="en-US" smtClean="0"/>
              <a:t>10/15/2025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256928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p:cNvSpPr>
            <a:spLocks noGrp="1"/>
          </p:cNvSpPr>
          <p:nvPr>
            <p:ph type="dt" sz="half" idx="10"/>
          </p:nvPr>
        </p:nvSpPr>
        <p:spPr/>
        <p:txBody>
          <a:bodyPr/>
          <a:lstStyle/>
          <a:p>
            <a:fld id="{EB6F11F1-FB6A-4EEE-8D7D-22B74F1DE174}" type="datetimeFigureOut">
              <a:rPr lang="en-US" smtClean="0"/>
              <a:t>10/15/2025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2722924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p:cNvSpPr>
            <a:spLocks noGrp="1"/>
          </p:cNvSpPr>
          <p:nvPr>
            <p:ph type="dt" sz="half" idx="10"/>
          </p:nvPr>
        </p:nvSpPr>
        <p:spPr/>
        <p:txBody>
          <a:bodyPr/>
          <a:lstStyle/>
          <a:p>
            <a:fld id="{EB6F11F1-FB6A-4EEE-8D7D-22B74F1DE174}" type="datetimeFigureOut">
              <a:rPr lang="en-US" smtClean="0"/>
              <a:t>10/15/2025</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4217273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Дата 2"/>
          <p:cNvSpPr>
            <a:spLocks noGrp="1"/>
          </p:cNvSpPr>
          <p:nvPr>
            <p:ph type="dt" sz="half" idx="10"/>
          </p:nvPr>
        </p:nvSpPr>
        <p:spPr/>
        <p:txBody>
          <a:bodyPr/>
          <a:lstStyle/>
          <a:p>
            <a:fld id="{EB6F11F1-FB6A-4EEE-8D7D-22B74F1DE174}" type="datetimeFigureOut">
              <a:rPr lang="en-US" smtClean="0"/>
              <a:t>10/15/2025</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227835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B6F11F1-FB6A-4EEE-8D7D-22B74F1DE174}" type="datetimeFigureOut">
              <a:rPr lang="en-US" smtClean="0"/>
              <a:t>10/15/2025</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135933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EB6F11F1-FB6A-4EEE-8D7D-22B74F1DE174}" type="datetimeFigureOut">
              <a:rPr lang="en-US" smtClean="0"/>
              <a:t>10/15/2025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626942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EB6F11F1-FB6A-4EEE-8D7D-22B74F1DE174}" type="datetimeFigureOut">
              <a:rPr lang="en-US" smtClean="0"/>
              <a:t>10/15/2025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875DC58D-DAB9-4192-AEC0-4FC80B28959C}" type="slidenum">
              <a:rPr lang="en-US" smtClean="0"/>
              <a:t>‹#›</a:t>
            </a:fld>
            <a:endParaRPr lang="en-US"/>
          </a:p>
        </p:txBody>
      </p:sp>
    </p:spTree>
    <p:extLst>
      <p:ext uri="{BB962C8B-B14F-4D97-AF65-F5344CB8AC3E}">
        <p14:creationId xmlns:p14="http://schemas.microsoft.com/office/powerpoint/2010/main" val="2343312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6F11F1-FB6A-4EEE-8D7D-22B74F1DE174}" type="datetimeFigureOut">
              <a:rPr lang="en-US" smtClean="0"/>
              <a:t>10/15/2025</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5DC58D-DAB9-4192-AEC0-4FC80B28959C}" type="slidenum">
              <a:rPr lang="en-US" smtClean="0"/>
              <a:t>‹#›</a:t>
            </a:fld>
            <a:endParaRPr lang="en-US"/>
          </a:p>
        </p:txBody>
      </p:sp>
    </p:spTree>
    <p:extLst>
      <p:ext uri="{BB962C8B-B14F-4D97-AF65-F5344CB8AC3E}">
        <p14:creationId xmlns:p14="http://schemas.microsoft.com/office/powerpoint/2010/main" val="1955345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57965" y="1441465"/>
            <a:ext cx="10076069" cy="2354324"/>
          </a:xfrm>
        </p:spPr>
        <p:txBody>
          <a:bodyPr>
            <a:normAutofit/>
          </a:bodyPr>
          <a:lstStyle/>
          <a:p>
            <a:r>
              <a:rPr lang="ru-RU" sz="3200" dirty="0">
                <a:latin typeface="Century Schoolbook" panose="02040604050505020304" pitchFamily="18" charset="0"/>
              </a:rPr>
              <a:t>Дисциплина: «Компьютерные сети»</a:t>
            </a:r>
            <a:br>
              <a:rPr lang="ru-RU" sz="3200" dirty="0">
                <a:latin typeface="Century Schoolbook" panose="02040604050505020304" pitchFamily="18" charset="0"/>
              </a:rPr>
            </a:br>
            <a:br>
              <a:rPr lang="ru-RU" sz="3200" dirty="0">
                <a:latin typeface="Century Schoolbook" panose="02040604050505020304" pitchFamily="18" charset="0"/>
              </a:rPr>
            </a:br>
            <a:br>
              <a:rPr lang="ru-RU" sz="3200" dirty="0">
                <a:latin typeface="Century Schoolbook" panose="02040604050505020304" pitchFamily="18" charset="0"/>
              </a:rPr>
            </a:br>
            <a:r>
              <a:rPr lang="ru-RU" sz="3200" dirty="0">
                <a:latin typeface="Century Schoolbook" panose="02040604050505020304" pitchFamily="18" charset="0"/>
              </a:rPr>
              <a:t>Тема «Физические среды передачи данных»</a:t>
            </a:r>
          </a:p>
        </p:txBody>
      </p:sp>
      <p:sp>
        <p:nvSpPr>
          <p:cNvPr id="3" name="Подзаголовок 2"/>
          <p:cNvSpPr>
            <a:spLocks noGrp="1"/>
          </p:cNvSpPr>
          <p:nvPr>
            <p:ph type="subTitle" idx="1"/>
          </p:nvPr>
        </p:nvSpPr>
        <p:spPr>
          <a:xfrm>
            <a:off x="7001225" y="5312763"/>
            <a:ext cx="5190775" cy="769730"/>
          </a:xfrm>
        </p:spPr>
        <p:txBody>
          <a:bodyPr>
            <a:normAutofit/>
          </a:bodyPr>
          <a:lstStyle/>
          <a:p>
            <a:r>
              <a:rPr lang="ru-RU" sz="2000" dirty="0">
                <a:latin typeface="Century Schoolbook" panose="02040604050505020304" pitchFamily="18" charset="0"/>
              </a:rPr>
              <a:t>Преподаватель спец. Рыбаков А.С.</a:t>
            </a:r>
          </a:p>
        </p:txBody>
      </p:sp>
    </p:spTree>
    <p:extLst>
      <p:ext uri="{BB962C8B-B14F-4D97-AF65-F5344CB8AC3E}">
        <p14:creationId xmlns:p14="http://schemas.microsoft.com/office/powerpoint/2010/main" val="387781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Коаксиальный кабель</a:t>
            </a:r>
          </a:p>
        </p:txBody>
      </p:sp>
      <p:sp>
        <p:nvSpPr>
          <p:cNvPr id="3" name="Объект 2"/>
          <p:cNvSpPr>
            <a:spLocks noGrp="1"/>
          </p:cNvSpPr>
          <p:nvPr>
            <p:ph idx="1"/>
          </p:nvPr>
        </p:nvSpPr>
        <p:spPr>
          <a:xfrm>
            <a:off x="838200" y="1825625"/>
            <a:ext cx="10515600" cy="2144032"/>
          </a:xfrm>
        </p:spPr>
        <p:txBody>
          <a:bodyPr>
            <a:normAutofit/>
          </a:bodyPr>
          <a:lstStyle/>
          <a:p>
            <a:pPr marL="0" indent="0" algn="just">
              <a:lnSpc>
                <a:spcPct val="100000"/>
              </a:lnSpc>
              <a:buNone/>
            </a:pPr>
            <a:r>
              <a:rPr lang="ru-RU" sz="2000" dirty="0">
                <a:latin typeface="Century Schoolbook" panose="02040604050505020304" pitchFamily="18" charset="0"/>
              </a:rPr>
              <a:t>Для подключения к толстому коаксиальному кабелю применяется специальное устройство – трансивер (</a:t>
            </a:r>
            <a:r>
              <a:rPr lang="ru-RU" sz="2000" dirty="0" err="1">
                <a:latin typeface="Century Schoolbook" panose="02040604050505020304" pitchFamily="18" charset="0"/>
              </a:rPr>
              <a:t>transceiver</a:t>
            </a:r>
            <a:r>
              <a:rPr lang="ru-RU" sz="2000" dirty="0">
                <a:latin typeface="Century Schoolbook" panose="02040604050505020304" pitchFamily="18" charset="0"/>
              </a:rPr>
              <a:t> – приемопередатчик). Он снабжен коннектором, который называется вампир или пронзающий </a:t>
            </a:r>
            <a:r>
              <a:rPr lang="ru-RU" sz="2000" dirty="0" err="1">
                <a:latin typeface="Century Schoolbook" panose="02040604050505020304" pitchFamily="18" charset="0"/>
              </a:rPr>
              <a:t>ответвитель</a:t>
            </a:r>
            <a:r>
              <a:rPr lang="ru-RU" sz="2000" dirty="0">
                <a:latin typeface="Century Schoolbook" panose="02040604050505020304" pitchFamily="18" charset="0"/>
              </a:rPr>
              <a:t>. К сетевой плате трансивер подключается с помощью кабеля с разъемом. </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5122" name="Picture 2" descr="https://www.danbit.dk/12113-large_default/bnc-til-10base-5-netvaerk--bnc-aui--500-m-thick-ethernet--10base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362286"/>
            <a:ext cx="2742072" cy="27420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techmattmillman.s3.amazonaws.com/wp-content/uploads/2014/04/tap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4236" y="3512552"/>
            <a:ext cx="4030899" cy="25918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techmattmillman.s3.amazonaws.com/wp-content/uploads/2014/04/ST50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3027" y="3512552"/>
            <a:ext cx="3824511" cy="259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812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Коаксиальный кабель</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0" name="Picture 8" descr="https://3.bp.blogspot.com/-ONl4bML0ilc/WdT9YWl7bVI/AAAAAAAAAOo/lQoV2ZiwkcEdjz5hCjIjxKw0MpvirppTQCEwYBhgL/s1600/10base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9664" y="1825625"/>
            <a:ext cx="659267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08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Коаксиальный кабель</a:t>
            </a:r>
          </a:p>
        </p:txBody>
      </p:sp>
      <p:sp>
        <p:nvSpPr>
          <p:cNvPr id="3" name="Объект 2"/>
          <p:cNvSpPr>
            <a:spLocks noGrp="1"/>
          </p:cNvSpPr>
          <p:nvPr>
            <p:ph idx="1"/>
          </p:nvPr>
        </p:nvSpPr>
        <p:spPr>
          <a:xfrm>
            <a:off x="838200" y="1825625"/>
            <a:ext cx="10515600" cy="4351338"/>
          </a:xfrm>
        </p:spPr>
        <p:txBody>
          <a:bodyPr>
            <a:normAutofit/>
          </a:bodyPr>
          <a:lstStyle/>
          <a:p>
            <a:pPr marL="0" indent="0" algn="just">
              <a:lnSpc>
                <a:spcPct val="100000"/>
              </a:lnSpc>
              <a:buNone/>
            </a:pPr>
            <a:r>
              <a:rPr lang="ru-RU" sz="2000" dirty="0">
                <a:latin typeface="Century Schoolbook" panose="02040604050505020304" pitchFamily="18" charset="0"/>
              </a:rPr>
              <a:t>Для подключения тонкого коаксиального кабеля используются BNC-коннекторы (</a:t>
            </a:r>
            <a:r>
              <a:rPr lang="ru-RU" sz="2000" dirty="0" err="1">
                <a:latin typeface="Century Schoolbook" panose="02040604050505020304" pitchFamily="18" charset="0"/>
              </a:rPr>
              <a:t>British</a:t>
            </a:r>
            <a:r>
              <a:rPr lang="ru-RU" sz="2000" dirty="0">
                <a:latin typeface="Century Schoolbook" panose="02040604050505020304" pitchFamily="18" charset="0"/>
              </a:rPr>
              <a:t> </a:t>
            </a:r>
            <a:r>
              <a:rPr lang="ru-RU" sz="2000" dirty="0" err="1">
                <a:latin typeface="Century Schoolbook" panose="02040604050505020304" pitchFamily="18" charset="0"/>
              </a:rPr>
              <a:t>Naval</a:t>
            </a:r>
            <a:r>
              <a:rPr lang="ru-RU" sz="2000" dirty="0">
                <a:latin typeface="Century Schoolbook" panose="02040604050505020304" pitchFamily="18" charset="0"/>
              </a:rPr>
              <a:t> </a:t>
            </a:r>
            <a:r>
              <a:rPr lang="ru-RU" sz="2000" dirty="0" err="1">
                <a:latin typeface="Century Schoolbook" panose="02040604050505020304" pitchFamily="18" charset="0"/>
              </a:rPr>
              <a:t>Connector</a:t>
            </a:r>
            <a:r>
              <a:rPr lang="ru-RU" sz="2000" dirty="0">
                <a:latin typeface="Century Schoolbook" panose="02040604050505020304" pitchFamily="18" charset="0"/>
              </a:rPr>
              <a:t>). Применяются BNC-T-коннекторы для соединения сетевого кабеля с сетевой платой компьютера, BNC-</a:t>
            </a:r>
            <a:r>
              <a:rPr lang="ru-RU" sz="2000" dirty="0" err="1">
                <a:latin typeface="Century Schoolbook" panose="02040604050505020304" pitchFamily="18" charset="0"/>
              </a:rPr>
              <a:t>баррел</a:t>
            </a:r>
            <a:r>
              <a:rPr lang="ru-RU" sz="2000" dirty="0">
                <a:latin typeface="Century Schoolbook" panose="02040604050505020304" pitchFamily="18" charset="0"/>
              </a:rPr>
              <a:t>-коннекторы для сращивания двух отрезков кабеля, BNC-терминаторы для поглощения сигналов на обоих концах кабеля в сетях с топологией шина.</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7170" name="Picture 2" descr="https://www.provodov.ru/upload/iblock/p64314_538060_hyperline_con_bnc_m_rg59_cmp_razem_bnc_dlya_kabely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840" y="3618343"/>
            <a:ext cx="2957739" cy="24016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tvavwarehouse.co.uk/wp-content/uploads/2018/11/BNC-T-Connector-2-Female-1-M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5476" y="3618343"/>
            <a:ext cx="2558620" cy="25586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www.bhphotovideo.com/images/images1000x1000/bolide_technology_group_bp0027_10pk_bnc_female_to_female_15503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9611" y="3618343"/>
            <a:ext cx="2558620" cy="255862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wholesalecables.com/v/vspfiles/photos/WC-31X1-03500-2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5061" y="3618343"/>
            <a:ext cx="2558620" cy="255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70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Коаксиальный кабель</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6" name="Рисунок 5"/>
          <p:cNvPicPr>
            <a:picLocks noChangeAspect="1"/>
          </p:cNvPicPr>
          <p:nvPr/>
        </p:nvPicPr>
        <p:blipFill rotWithShape="1">
          <a:blip r:embed="rId2"/>
          <a:srcRect r="577"/>
          <a:stretch/>
        </p:blipFill>
        <p:spPr>
          <a:xfrm>
            <a:off x="1371398" y="2338940"/>
            <a:ext cx="9755406" cy="3093970"/>
          </a:xfrm>
          <a:prstGeom prst="rect">
            <a:avLst/>
          </a:prstGeom>
        </p:spPr>
      </p:pic>
    </p:spTree>
    <p:extLst>
      <p:ext uri="{BB962C8B-B14F-4D97-AF65-F5344CB8AC3E}">
        <p14:creationId xmlns:p14="http://schemas.microsoft.com/office/powerpoint/2010/main" val="3047390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Волоконно-оптические кабели</a:t>
            </a:r>
          </a:p>
        </p:txBody>
      </p:sp>
      <p:sp>
        <p:nvSpPr>
          <p:cNvPr id="3" name="Объект 2"/>
          <p:cNvSpPr>
            <a:spLocks noGrp="1"/>
          </p:cNvSpPr>
          <p:nvPr>
            <p:ph idx="1"/>
          </p:nvPr>
        </p:nvSpPr>
        <p:spPr/>
        <p:txBody>
          <a:bodyPr>
            <a:normAutofit/>
          </a:bodyPr>
          <a:lstStyle/>
          <a:p>
            <a:pPr marL="0" indent="0" algn="just">
              <a:lnSpc>
                <a:spcPct val="100000"/>
              </a:lnSpc>
              <a:buNone/>
            </a:pPr>
            <a:r>
              <a:rPr lang="ru-RU" sz="2000" dirty="0">
                <a:latin typeface="Century Schoolbook" panose="02040604050505020304" pitchFamily="18" charset="0"/>
              </a:rPr>
              <a:t>Самая удобная передающая среда. На него не действуют электромагнитные поля, и сам их практически не излучает, поэтому обнаружить его трудно, что отвечает требованиям секретности. В оптоволоконном кабеле цифровые данные распространяются по оптическим волокнам в виде модулированных световых импульсов. Данные могут передаваться на многие километры. Скорость передачи до 10 Гбит/с.</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9218" name="Picture 2" descr="https://www.ssd.ru/upload/iblock/a79/okg.jpg"/>
          <p:cNvPicPr>
            <a:picLocks noChangeAspect="1" noChangeArrowheads="1"/>
          </p:cNvPicPr>
          <p:nvPr/>
        </p:nvPicPr>
        <p:blipFill rotWithShape="1">
          <a:blip r:embed="rId2">
            <a:extLst>
              <a:ext uri="{28A0092B-C50C-407E-A947-70E740481C1C}">
                <a14:useLocalDpi xmlns:a14="http://schemas.microsoft.com/office/drawing/2010/main" val="0"/>
              </a:ext>
            </a:extLst>
          </a:blip>
          <a:srcRect t="27864" b="26204"/>
          <a:stretch/>
        </p:blipFill>
        <p:spPr bwMode="auto">
          <a:xfrm>
            <a:off x="1119352" y="3686629"/>
            <a:ext cx="9953296" cy="291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9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Волоконно-оптические кабели</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7" name="Picture 4" descr="https://slimdata.ru/shop/products/photo/220/OKB-M-3.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8875" b="18303"/>
          <a:stretch/>
        </p:blipFill>
        <p:spPr bwMode="auto">
          <a:xfrm>
            <a:off x="2486167" y="1690688"/>
            <a:ext cx="7225724" cy="453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58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Волоконно-оптические кабели</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2050" name="Picture 2" descr="https://pls00.com/images/zpt-micro-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2841" y="1825625"/>
            <a:ext cx="788631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57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Волоконно-оптические кабели</a:t>
            </a:r>
          </a:p>
        </p:txBody>
      </p:sp>
      <p:sp>
        <p:nvSpPr>
          <p:cNvPr id="3" name="Объект 2"/>
          <p:cNvSpPr>
            <a:spLocks noGrp="1"/>
          </p:cNvSpPr>
          <p:nvPr>
            <p:ph idx="1"/>
          </p:nvPr>
        </p:nvSpPr>
        <p:spPr>
          <a:xfrm>
            <a:off x="838200" y="1825625"/>
            <a:ext cx="10515600" cy="4565550"/>
          </a:xfrm>
        </p:spPr>
        <p:txBody>
          <a:bodyPr>
            <a:normAutofit fontScale="92500" lnSpcReduction="20000"/>
          </a:bodyPr>
          <a:lstStyle/>
          <a:p>
            <a:pPr marL="0" indent="0" algn="just">
              <a:lnSpc>
                <a:spcPct val="110000"/>
              </a:lnSpc>
              <a:buNone/>
            </a:pPr>
            <a:r>
              <a:rPr lang="ru-RU" sz="2000" dirty="0">
                <a:latin typeface="Century Schoolbook" panose="02040604050505020304" pitchFamily="18" charset="0"/>
              </a:rPr>
              <a:t>Оптоволоконные линии предназначены для перемещения больших объемов данных на очень высоких скоростях, так как сигнал в них практически не затухает и не искажается. Каждое оптическое волокно передает сигналы только в одном направлении (симплексная передача), поэтому кабель состоит из четного числа волокон: одни для передачи, другие для приема.</a:t>
            </a:r>
          </a:p>
          <a:p>
            <a:pPr marL="0" indent="0" algn="just">
              <a:lnSpc>
                <a:spcPct val="110000"/>
              </a:lnSpc>
              <a:buNone/>
            </a:pPr>
            <a:r>
              <a:rPr lang="ru-RU" sz="2000" dirty="0">
                <a:latin typeface="Century Schoolbook" panose="02040604050505020304" pitchFamily="18" charset="0"/>
              </a:rPr>
              <a:t>В зависимости от назначения линии связи прокладка волоконно-оптического кабеля может выполняться:</a:t>
            </a:r>
          </a:p>
          <a:p>
            <a:pPr algn="just">
              <a:lnSpc>
                <a:spcPct val="110000"/>
              </a:lnSpc>
            </a:pPr>
            <a:r>
              <a:rPr lang="ru-RU" sz="2000" dirty="0">
                <a:latin typeface="Century Schoolbook" panose="02040604050505020304" pitchFamily="18" charset="0"/>
              </a:rPr>
              <a:t>внутри помещений;</a:t>
            </a:r>
          </a:p>
          <a:p>
            <a:pPr algn="just">
              <a:lnSpc>
                <a:spcPct val="110000"/>
              </a:lnSpc>
            </a:pPr>
            <a:r>
              <a:rPr lang="ru-RU" sz="2000" dirty="0">
                <a:latin typeface="Century Schoolbook" panose="02040604050505020304" pitchFamily="18" charset="0"/>
              </a:rPr>
              <a:t>в кабельной канализации;</a:t>
            </a:r>
          </a:p>
          <a:p>
            <a:pPr algn="just">
              <a:lnSpc>
                <a:spcPct val="110000"/>
              </a:lnSpc>
            </a:pPr>
            <a:r>
              <a:rPr lang="ru-RU" sz="2000" dirty="0">
                <a:latin typeface="Century Schoolbook" panose="02040604050505020304" pitchFamily="18" charset="0"/>
              </a:rPr>
              <a:t>непосредственно в грунте;</a:t>
            </a:r>
          </a:p>
          <a:p>
            <a:pPr algn="just">
              <a:lnSpc>
                <a:spcPct val="110000"/>
              </a:lnSpc>
            </a:pPr>
            <a:r>
              <a:rPr lang="ru-RU" sz="2000" dirty="0">
                <a:latin typeface="Century Schoolbook" panose="02040604050505020304" pitchFamily="18" charset="0"/>
              </a:rPr>
              <a:t>вне помещений по воздуху.</a:t>
            </a:r>
          </a:p>
          <a:p>
            <a:pPr marL="0" indent="0" algn="just">
              <a:lnSpc>
                <a:spcPct val="110000"/>
              </a:lnSpc>
              <a:buNone/>
            </a:pPr>
            <a:r>
              <a:rPr lang="ru-RU" sz="2000" dirty="0">
                <a:latin typeface="Century Schoolbook" panose="02040604050505020304" pitchFamily="18" charset="0"/>
              </a:rPr>
              <a:t>Следует помнить, что для каждого способа прокладки нужно выбирать соответствующий тип кабеля.</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11282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Прокладка кабеля в зданиях и сооружениях</a:t>
            </a:r>
          </a:p>
        </p:txBody>
      </p:sp>
      <p:sp>
        <p:nvSpPr>
          <p:cNvPr id="3" name="Объект 2"/>
          <p:cNvSpPr>
            <a:spLocks noGrp="1"/>
          </p:cNvSpPr>
          <p:nvPr>
            <p:ph idx="1"/>
          </p:nvPr>
        </p:nvSpPr>
        <p:spPr>
          <a:xfrm>
            <a:off x="838200" y="1825625"/>
            <a:ext cx="7170019" cy="4228666"/>
          </a:xfrm>
        </p:spPr>
        <p:txBody>
          <a:bodyPr>
            <a:normAutofit/>
          </a:bodyPr>
          <a:lstStyle/>
          <a:p>
            <a:pPr algn="just">
              <a:lnSpc>
                <a:spcPct val="100000"/>
              </a:lnSpc>
            </a:pPr>
            <a:r>
              <a:rPr lang="ru-RU" sz="2000" dirty="0">
                <a:latin typeface="Century Schoolbook" panose="02040604050505020304" pitchFamily="18" charset="0"/>
              </a:rPr>
              <a:t>Оптические кабели этой группы используются для формирования сети внутри помещений и подключения конечных устройств, а также для гибкого соединения их составных частей.</a:t>
            </a:r>
          </a:p>
          <a:p>
            <a:pPr algn="just">
              <a:lnSpc>
                <a:spcPct val="100000"/>
              </a:lnSpc>
            </a:pPr>
            <a:r>
              <a:rPr lang="ru-RU" sz="2000" dirty="0">
                <a:latin typeface="Century Schoolbook" panose="02040604050505020304" pitchFamily="18" charset="0"/>
              </a:rPr>
              <a:t>Для этого способа монтажа используются кабели с оптическими волокнами с буферным покрытием или со свободной укладкой в модули и оболочкой, не распространяющей горение при групповой прокладке. Для защиты от растяжения применяются стеклопластиковые прутья или армирование кевларовыми нитями.</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3074" name="Picture 2" descr="Прокладка оптического кабел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797" y="2468538"/>
            <a:ext cx="3540526" cy="265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42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sz="4000" b="1" dirty="0">
                <a:latin typeface="Century Schoolbook" panose="02040604050505020304" pitchFamily="18" charset="0"/>
              </a:rPr>
              <a:t>Прокладка линий волоконно-оптической связи в кабельной канализации</a:t>
            </a:r>
          </a:p>
        </p:txBody>
      </p:sp>
      <p:sp>
        <p:nvSpPr>
          <p:cNvPr id="3" name="Объект 2"/>
          <p:cNvSpPr>
            <a:spLocks noGrp="1"/>
          </p:cNvSpPr>
          <p:nvPr>
            <p:ph idx="1"/>
          </p:nvPr>
        </p:nvSpPr>
        <p:spPr>
          <a:xfrm>
            <a:off x="838200" y="1825625"/>
            <a:ext cx="7170019" cy="4228666"/>
          </a:xfrm>
        </p:spPr>
        <p:txBody>
          <a:bodyPr>
            <a:normAutofit/>
          </a:bodyPr>
          <a:lstStyle/>
          <a:p>
            <a:pPr algn="just">
              <a:lnSpc>
                <a:spcPct val="100000"/>
              </a:lnSpc>
            </a:pPr>
            <a:r>
              <a:rPr lang="ru-RU" sz="1800" dirty="0">
                <a:latin typeface="Century Schoolbook" panose="02040604050505020304" pitchFamily="18" charset="0"/>
              </a:rPr>
              <a:t>В городах или поселках городского типа магистральный оптический кабель можно проложить в специальной канализации. Для этого подходят как уже существующие каналы для телефонных линий связи, так и вновь создаваемые кабельные сооружения, в качестве которых используются бетонные или пластиковые трубы. </a:t>
            </a:r>
          </a:p>
          <a:p>
            <a:pPr algn="just">
              <a:lnSpc>
                <a:spcPct val="100000"/>
              </a:lnSpc>
            </a:pPr>
            <a:r>
              <a:rPr lang="ru-RU" sz="1800" dirty="0">
                <a:latin typeface="Century Schoolbook" panose="02040604050505020304" pitchFamily="18" charset="0"/>
              </a:rPr>
              <a:t>Для этого способа прокладки обычно применяются кабели с центральными силовыми элементами и усиленной оболочкой. Чтобы обеспечить дополнительную защиту волокон от механических повреждений, используется армирование </a:t>
            </a:r>
            <a:r>
              <a:rPr lang="ru-RU" sz="1800" dirty="0" err="1">
                <a:latin typeface="Century Schoolbook" panose="02040604050505020304" pitchFamily="18" charset="0"/>
              </a:rPr>
              <a:t>арамидными</a:t>
            </a:r>
            <a:r>
              <a:rPr lang="ru-RU" sz="1800" dirty="0">
                <a:latin typeface="Century Schoolbook" panose="02040604050505020304" pitchFamily="18" charset="0"/>
              </a:rPr>
              <a:t> нитями. Также в конструкцию кабеля входит броня из стеклопластиковых прутков или гофрированной стальной ленты.</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5122" name="Picture 2" descr="волоконно-оптической связи в кабельной канализаци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1171" y="2430003"/>
            <a:ext cx="3632768" cy="272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9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Физическая среда передачи данных</a:t>
            </a:r>
          </a:p>
        </p:txBody>
      </p:sp>
      <p:sp>
        <p:nvSpPr>
          <p:cNvPr id="3" name="Объект 2"/>
          <p:cNvSpPr>
            <a:spLocks noGrp="1"/>
          </p:cNvSpPr>
          <p:nvPr>
            <p:ph idx="1"/>
          </p:nvPr>
        </p:nvSpPr>
        <p:spPr/>
        <p:txBody>
          <a:bodyPr>
            <a:normAutofit/>
          </a:bodyPr>
          <a:lstStyle/>
          <a:p>
            <a:pPr algn="just">
              <a:lnSpc>
                <a:spcPct val="100000"/>
              </a:lnSpc>
            </a:pPr>
            <a:r>
              <a:rPr lang="ru-RU" sz="2000" dirty="0">
                <a:latin typeface="Century Schoolbook" panose="02040604050505020304" pitchFamily="18" charset="0"/>
              </a:rPr>
              <a:t>Физическая среда передачи данных может представлять собой набор проводников, по которым передаются сигналы. На основе таких проводников строятся проводные (воздушные) или кабельные линии связи. В качестве среды также используется земная атмосфера или космическое пространство, через которое распространяются информационные сигналы. В первом случае говорят о проводной среде, а во втором — о беспроводной.</a:t>
            </a:r>
          </a:p>
          <a:p>
            <a:pPr algn="just">
              <a:lnSpc>
                <a:spcPct val="100000"/>
              </a:lnSpc>
            </a:pPr>
            <a:r>
              <a:rPr lang="ru-RU" sz="2000" dirty="0">
                <a:latin typeface="Century Schoolbook" panose="02040604050505020304" pitchFamily="18" charset="0"/>
              </a:rPr>
              <a:t>В современных телекоммуникационных системах информация передается с помощью электрического тока или напряжения, радиосигналов или световых сигналов — все эти физические процессы представляют собой колебания электромагнитного поля различной частоты.</a:t>
            </a:r>
          </a:p>
          <a:p>
            <a:pPr algn="just">
              <a:lnSpc>
                <a:spcPct val="100000"/>
              </a:lnSpc>
            </a:pPr>
            <a:endParaRPr lang="ru-RU" sz="2000" dirty="0">
              <a:latin typeface="Century Schoolbook" panose="02040604050505020304" pitchFamily="18" charset="0"/>
            </a:endParaRP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3043663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Прокладка оптического кабеля в грунт</a:t>
            </a:r>
          </a:p>
        </p:txBody>
      </p:sp>
      <p:sp>
        <p:nvSpPr>
          <p:cNvPr id="3" name="Объект 2"/>
          <p:cNvSpPr>
            <a:spLocks noGrp="1"/>
          </p:cNvSpPr>
          <p:nvPr>
            <p:ph idx="1"/>
          </p:nvPr>
        </p:nvSpPr>
        <p:spPr>
          <a:xfrm>
            <a:off x="838200" y="1825625"/>
            <a:ext cx="7170019" cy="4228666"/>
          </a:xfrm>
        </p:spPr>
        <p:txBody>
          <a:bodyPr>
            <a:normAutofit fontScale="85000" lnSpcReduction="10000"/>
          </a:bodyPr>
          <a:lstStyle/>
          <a:p>
            <a:pPr algn="just">
              <a:lnSpc>
                <a:spcPct val="100000"/>
              </a:lnSpc>
            </a:pPr>
            <a:r>
              <a:rPr lang="ru-RU" sz="1800" dirty="0">
                <a:latin typeface="Century Schoolbook" panose="02040604050505020304" pitchFamily="18" charset="0"/>
              </a:rPr>
              <a:t>Такой способ укладки является, пожалуй, самым надежным и не может использоваться только в грунтах, которые подвергаются мерзлотным деформациям. Монтаж волоконно-оптического кабеля в землю осуществляется как траншейным, так и бестраншейным способом. Наиболее распространенным является первый метод, для которого используются кабели с центральным стальным силовым элементом, гидрофобным заполнением модулей и броней из оцинкованных проволок.</a:t>
            </a:r>
          </a:p>
          <a:p>
            <a:pPr algn="just">
              <a:lnSpc>
                <a:spcPct val="100000"/>
              </a:lnSpc>
            </a:pPr>
            <a:r>
              <a:rPr lang="ru-RU" sz="1800" dirty="0">
                <a:latin typeface="Century Schoolbook" panose="02040604050505020304" pitchFamily="18" charset="0"/>
              </a:rPr>
              <a:t>Бестраншейная прокладка оптоволоконного кабеля осуществляется с применением ножевых кабелеукладчиков. Этот способ укладки подходит для ВОЛС, протяженность которых не превышает ста километров. Кроме того, основным условием для применения бестраншейного метода являются несложные грунты и рельеф без резких перепадов высот на всем протяжении трассы.</a:t>
            </a:r>
          </a:p>
          <a:p>
            <a:pPr algn="just">
              <a:lnSpc>
                <a:spcPct val="100000"/>
              </a:lnSpc>
            </a:pPr>
            <a:r>
              <a:rPr lang="ru-RU" sz="1800" dirty="0">
                <a:latin typeface="Century Schoolbook" panose="02040604050505020304" pitchFamily="18" charset="0"/>
              </a:rPr>
              <a:t>В последнее время все чаще используется укладка оптоволоконных линий связи в защитных пластмассовых трубах (ЗПТ), что позволяет использовать даже небронированные кабели.</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6146" name="Picture 2" descr="Прокладка оптического кабеля в грунт"/>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0798" y="1524169"/>
            <a:ext cx="3357644" cy="25191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ages.ua.prom.st/1905191450_w640_h640_hdpe-06032-b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3158" y="4158459"/>
            <a:ext cx="2332923" cy="233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511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Прокладка воздушных кабельных линий</a:t>
            </a:r>
          </a:p>
        </p:txBody>
      </p:sp>
      <p:sp>
        <p:nvSpPr>
          <p:cNvPr id="3" name="Объект 2"/>
          <p:cNvSpPr>
            <a:spLocks noGrp="1"/>
          </p:cNvSpPr>
          <p:nvPr>
            <p:ph idx="1"/>
          </p:nvPr>
        </p:nvSpPr>
        <p:spPr>
          <a:xfrm>
            <a:off x="838200" y="1825625"/>
            <a:ext cx="10515600" cy="2180088"/>
          </a:xfrm>
        </p:spPr>
        <p:txBody>
          <a:bodyPr>
            <a:normAutofit/>
          </a:bodyPr>
          <a:lstStyle/>
          <a:p>
            <a:pPr algn="just">
              <a:lnSpc>
                <a:spcPct val="100000"/>
              </a:lnSpc>
            </a:pPr>
            <a:r>
              <a:rPr lang="ru-RU" sz="1800" dirty="0">
                <a:latin typeface="Century Schoolbook" panose="02040604050505020304" pitchFamily="18" charset="0"/>
              </a:rPr>
              <a:t>Является самым быстрым по исполнению методом построения ВОЛС. Обычно используется, когда отсутствует возможность проложить кабель под землей. Для такого метода необходимы армированные самонесущие кабели или модели с внешним силовым элементом в виде троса из стальных проволок или прута из стеклопластика.</a:t>
            </a:r>
          </a:p>
          <a:p>
            <a:pPr algn="just">
              <a:lnSpc>
                <a:spcPct val="100000"/>
              </a:lnSpc>
            </a:pPr>
            <a:r>
              <a:rPr lang="ru-RU" sz="1800" dirty="0">
                <a:latin typeface="Century Schoolbook" panose="02040604050505020304" pitchFamily="18" charset="0"/>
              </a:rPr>
              <a:t>Недостатком воздушного способа прокладки является воздействие на кабель ветровых нагрузок и влияние атмосферных осадков. Однако это компенсируется низкой трудоемкостью и минимальными затратами на проведение работ.</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7170" name="Picture 2" descr="Прокладка воздушных кабельных лини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953" y="4005713"/>
            <a:ext cx="5516094" cy="25361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forum.nag.ru/uploads/monthly_06_2015/post-81673-046652800%201435266245.jpg"/>
          <p:cNvPicPr>
            <a:picLocks noChangeAspect="1" noChangeArrowheads="1"/>
          </p:cNvPicPr>
          <p:nvPr/>
        </p:nvPicPr>
        <p:blipFill rotWithShape="1">
          <a:blip r:embed="rId3">
            <a:extLst>
              <a:ext uri="{28A0092B-C50C-407E-A947-70E740481C1C}">
                <a14:useLocalDpi xmlns:a14="http://schemas.microsoft.com/office/drawing/2010/main" val="0"/>
              </a:ext>
            </a:extLst>
          </a:blip>
          <a:srcRect b="33417"/>
          <a:stretch/>
        </p:blipFill>
        <p:spPr bwMode="auto">
          <a:xfrm>
            <a:off x="252612" y="4005713"/>
            <a:ext cx="2856722" cy="2536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te36.ru/assets/images/thumbnails/%D0%B2%D0%BE%D0%BB%D1%81/djkc.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929" t="10111" r="17628" b="13736"/>
          <a:stretch/>
        </p:blipFill>
        <p:spPr bwMode="auto">
          <a:xfrm>
            <a:off x="9082666" y="4005713"/>
            <a:ext cx="2839453" cy="253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517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Радиоканалы наземной и спутниковой связи</a:t>
            </a:r>
          </a:p>
        </p:txBody>
      </p:sp>
      <p:sp>
        <p:nvSpPr>
          <p:cNvPr id="3" name="Объект 2"/>
          <p:cNvSpPr>
            <a:spLocks noGrp="1"/>
          </p:cNvSpPr>
          <p:nvPr>
            <p:ph idx="1"/>
          </p:nvPr>
        </p:nvSpPr>
        <p:spPr>
          <a:xfrm>
            <a:off x="838200" y="1825625"/>
            <a:ext cx="10515600" cy="4414754"/>
          </a:xfrm>
        </p:spPr>
        <p:txBody>
          <a:bodyPr>
            <a:normAutofit/>
          </a:bodyPr>
          <a:lstStyle/>
          <a:p>
            <a:pPr algn="just">
              <a:lnSpc>
                <a:spcPct val="100000"/>
              </a:lnSpc>
            </a:pPr>
            <a:r>
              <a:rPr lang="ru-RU" sz="2000" dirty="0">
                <a:latin typeface="Century Schoolbook" panose="02040604050505020304" pitchFamily="18" charset="0"/>
              </a:rPr>
              <a:t>Образуются с помощью передатчика и приемника радиоволн. Существует большое разнообразие типов радиоканалов, отличающихся как используемым частотным диапазоном, так и дальностью канала.</a:t>
            </a:r>
            <a:endParaRPr lang="en-US" sz="2000" dirty="0">
              <a:latin typeface="Century Schoolbook" panose="02040604050505020304" pitchFamily="18" charset="0"/>
            </a:endParaRPr>
          </a:p>
          <a:p>
            <a:pPr algn="just">
              <a:lnSpc>
                <a:spcPct val="100000"/>
              </a:lnSpc>
            </a:pPr>
            <a:r>
              <a:rPr lang="ru-RU" sz="2000" dirty="0">
                <a:latin typeface="Century Schoolbook" panose="02040604050505020304" pitchFamily="18" charset="0"/>
              </a:rPr>
              <a:t>Радиорелейные каналы передачи данных</a:t>
            </a:r>
            <a:endParaRPr lang="en-US" sz="2000" dirty="0">
              <a:latin typeface="Century Schoolbook" panose="02040604050505020304" pitchFamily="18" charset="0"/>
            </a:endParaRPr>
          </a:p>
          <a:p>
            <a:pPr algn="just">
              <a:lnSpc>
                <a:spcPct val="100000"/>
              </a:lnSpc>
            </a:pPr>
            <a:r>
              <a:rPr lang="ru-RU" sz="2000" dirty="0">
                <a:latin typeface="Century Schoolbook" panose="02040604050505020304" pitchFamily="18" charset="0"/>
              </a:rPr>
              <a:t>Спутниковые каналы передачи данных</a:t>
            </a:r>
            <a:endParaRPr lang="en-US" sz="2000" dirty="0">
              <a:latin typeface="Century Schoolbook" panose="02040604050505020304" pitchFamily="18" charset="0"/>
            </a:endParaRPr>
          </a:p>
          <a:p>
            <a:pPr algn="just">
              <a:lnSpc>
                <a:spcPct val="100000"/>
              </a:lnSpc>
            </a:pPr>
            <a:r>
              <a:rPr lang="ru-RU" sz="2000" dirty="0">
                <a:latin typeface="Century Schoolbook" panose="02040604050505020304" pitchFamily="18" charset="0"/>
              </a:rPr>
              <a:t>Сотовые каналы передачи данных</a:t>
            </a:r>
            <a:endParaRPr lang="en-US" sz="2000" dirty="0">
              <a:latin typeface="Century Schoolbook" panose="02040604050505020304" pitchFamily="18" charset="0"/>
            </a:endParaRPr>
          </a:p>
          <a:p>
            <a:pPr algn="just">
              <a:lnSpc>
                <a:spcPct val="100000"/>
              </a:lnSpc>
            </a:pPr>
            <a:r>
              <a:rPr lang="ru-RU" sz="2000" dirty="0">
                <a:latin typeface="Century Schoolbook" panose="02040604050505020304" pitchFamily="18" charset="0"/>
              </a:rPr>
              <a:t>Радиоканалы передачи данных </a:t>
            </a:r>
            <a:r>
              <a:rPr lang="en-US" sz="2000" dirty="0">
                <a:latin typeface="Century Schoolbook" panose="02040604050505020304" pitchFamily="18" charset="0"/>
              </a:rPr>
              <a:t>WiMAX</a:t>
            </a:r>
          </a:p>
          <a:p>
            <a:pPr algn="just">
              <a:lnSpc>
                <a:spcPct val="100000"/>
              </a:lnSpc>
            </a:pPr>
            <a:r>
              <a:rPr lang="ru-RU" sz="2000" dirty="0">
                <a:latin typeface="Century Schoolbook" panose="02040604050505020304" pitchFamily="18" charset="0"/>
              </a:rPr>
              <a:t>Радиоканалы передачи данных </a:t>
            </a:r>
            <a:r>
              <a:rPr lang="en-US" sz="2000" dirty="0">
                <a:latin typeface="Century Schoolbook" panose="02040604050505020304" pitchFamily="18" charset="0"/>
              </a:rPr>
              <a:t>MMDS</a:t>
            </a:r>
          </a:p>
          <a:p>
            <a:pPr algn="just">
              <a:lnSpc>
                <a:spcPct val="100000"/>
              </a:lnSpc>
            </a:pPr>
            <a:r>
              <a:rPr lang="ru-RU" sz="2000" dirty="0">
                <a:latin typeface="Century Schoolbook" panose="02040604050505020304" pitchFamily="18" charset="0"/>
              </a:rPr>
              <a:t>Радиоканалы передачи данных для локальных сетей</a:t>
            </a:r>
            <a:endParaRPr lang="en-US" sz="2000" dirty="0">
              <a:latin typeface="Century Schoolbook" panose="02040604050505020304" pitchFamily="18" charset="0"/>
            </a:endParaRPr>
          </a:p>
          <a:p>
            <a:pPr algn="just">
              <a:lnSpc>
                <a:spcPct val="100000"/>
              </a:lnSpc>
            </a:pPr>
            <a:r>
              <a:rPr lang="ru-RU" sz="2000" dirty="0">
                <a:latin typeface="Century Schoolbook" panose="02040604050505020304" pitchFamily="18" charset="0"/>
              </a:rPr>
              <a:t>Радиоканалы передачи данных </a:t>
            </a:r>
            <a:r>
              <a:rPr lang="en-US" sz="2000" dirty="0" err="1">
                <a:latin typeface="Century Schoolbook" panose="02040604050505020304" pitchFamily="18" charset="0"/>
              </a:rPr>
              <a:t>Bluetooht</a:t>
            </a:r>
            <a:r>
              <a:rPr lang="en-US" sz="2000" dirty="0">
                <a:latin typeface="Century Schoolbook" panose="02040604050505020304" pitchFamily="18" charset="0"/>
              </a:rPr>
              <a:t> </a:t>
            </a:r>
          </a:p>
          <a:p>
            <a:pPr algn="just">
              <a:lnSpc>
                <a:spcPct val="100000"/>
              </a:lnSpc>
            </a:pPr>
            <a:endParaRPr lang="ru-RU" sz="2000" dirty="0">
              <a:latin typeface="Century Schoolbook" panose="02040604050505020304" pitchFamily="18" charset="0"/>
            </a:endParaRP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3712300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Радиорелейные каналы передачи данных</a:t>
            </a:r>
          </a:p>
        </p:txBody>
      </p:sp>
      <p:sp>
        <p:nvSpPr>
          <p:cNvPr id="3" name="Объект 2"/>
          <p:cNvSpPr>
            <a:spLocks noGrp="1"/>
          </p:cNvSpPr>
          <p:nvPr>
            <p:ph idx="1"/>
          </p:nvPr>
        </p:nvSpPr>
        <p:spPr/>
        <p:txBody>
          <a:bodyPr>
            <a:normAutofit/>
          </a:bodyPr>
          <a:lstStyle/>
          <a:p>
            <a:pPr algn="just">
              <a:lnSpc>
                <a:spcPct val="100000"/>
              </a:lnSpc>
            </a:pPr>
            <a:r>
              <a:rPr lang="ru-RU" sz="2000" dirty="0">
                <a:latin typeface="Century Schoolbook" panose="02040604050505020304" pitchFamily="18" charset="0"/>
              </a:rPr>
              <a:t>Радиорелейные каналы связи состоят из последовательности станций, являющихся ретрансляторами. Связь осуществляется в пределах прямой видимости, дальности между соседними станциями - до 50 км. Цифровые радиорелейные линии связи (ЦРРС) применяются в качестве региональных и местных систем связи и передачи данных, а также для связи между базовыми станциями сотовой связи.</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0242" name="Picture 2" descr="https://topuch.ru/obzor-besprovodnih-linij-svyazi-klassifikaciya-besprovodnih-se/47247_html_m7f0a50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667" y="3739776"/>
            <a:ext cx="4734059" cy="257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107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Спутниковые каналы передачи данных</a:t>
            </a:r>
          </a:p>
        </p:txBody>
      </p:sp>
      <p:sp>
        <p:nvSpPr>
          <p:cNvPr id="3" name="Объект 2"/>
          <p:cNvSpPr>
            <a:spLocks noGrp="1"/>
          </p:cNvSpPr>
          <p:nvPr>
            <p:ph idx="1"/>
          </p:nvPr>
        </p:nvSpPr>
        <p:spPr/>
        <p:txBody>
          <a:bodyPr>
            <a:normAutofit/>
          </a:bodyPr>
          <a:lstStyle/>
          <a:p>
            <a:pPr algn="just">
              <a:lnSpc>
                <a:spcPct val="100000"/>
              </a:lnSpc>
            </a:pPr>
            <a:r>
              <a:rPr lang="ru-RU" sz="1800" dirty="0">
                <a:latin typeface="Century Schoolbook" panose="02040604050505020304" pitchFamily="18" charset="0"/>
              </a:rPr>
              <a:t>В спутниковых системах используются антенны СВЧ-диапазона частот для приема радиосигналов от наземных станций и ретрансляции этих сигналов обратно на наземные станции. В спутниковых сетях используются три основных типа спутников, которые находятся на геостационарных орбитах, средних или низких орбитах. Спутники запускаются, как правило, группами. Разнесенные друг от друга они могут обеспечить охват почти всей поверхности Земли. </a:t>
            </a:r>
            <a:endParaRPr lang="en-US" sz="1800" dirty="0">
              <a:latin typeface="Century Schoolbook" panose="02040604050505020304" pitchFamily="18" charset="0"/>
            </a:endParaRPr>
          </a:p>
          <a:p>
            <a:pPr algn="just">
              <a:lnSpc>
                <a:spcPct val="100000"/>
              </a:lnSpc>
            </a:pPr>
            <a:r>
              <a:rPr lang="ru-RU" sz="1800" dirty="0">
                <a:latin typeface="Century Schoolbook" panose="02040604050505020304" pitchFamily="18" charset="0"/>
              </a:rPr>
              <a:t>Целесообразнее использовать спутниковую связь для организации канала связи между станциями, расположенными на очень больших расстояниях, и возможности обслуживания абонентов в самых труднодоступных точках. Пропускная способность высокая – несколько десятков Мбит/c.</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1268" name="Picture 4" descr="https://konspekta.net/lektsianew/baza7/2426323695083.files/image1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712" y="4720590"/>
            <a:ext cx="5362575"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008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Сотовые каналы передачи данных</a:t>
            </a:r>
          </a:p>
        </p:txBody>
      </p:sp>
      <p:sp>
        <p:nvSpPr>
          <p:cNvPr id="3" name="Объект 2"/>
          <p:cNvSpPr>
            <a:spLocks noGrp="1"/>
          </p:cNvSpPr>
          <p:nvPr>
            <p:ph idx="1"/>
          </p:nvPr>
        </p:nvSpPr>
        <p:spPr>
          <a:xfrm>
            <a:off x="838200" y="1825625"/>
            <a:ext cx="10515600" cy="1408463"/>
          </a:xfrm>
        </p:spPr>
        <p:txBody>
          <a:bodyPr>
            <a:normAutofit/>
          </a:bodyPr>
          <a:lstStyle/>
          <a:p>
            <a:pPr algn="just">
              <a:lnSpc>
                <a:spcPct val="100000"/>
              </a:lnSpc>
            </a:pPr>
            <a:r>
              <a:rPr lang="ru-RU" sz="2000" dirty="0">
                <a:latin typeface="Century Schoolbook" panose="02040604050505020304" pitchFamily="18" charset="0"/>
              </a:rPr>
              <a:t>Базовые станции подключаются к центру коммутации, который обеспечивает связь, как между базовыми станциями, так и с другими телефонными сетями и с глобальной сетью Интернет. По выполняемым функциям центр коммутации аналогичен обычной АТС (автоматическая телефонная станция) проводной связи.</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4" name="Рисунок 3"/>
          <p:cNvPicPr>
            <a:picLocks noChangeAspect="1"/>
          </p:cNvPicPr>
          <p:nvPr/>
        </p:nvPicPr>
        <p:blipFill>
          <a:blip r:embed="rId2"/>
          <a:stretch>
            <a:fillRect/>
          </a:stretch>
        </p:blipFill>
        <p:spPr>
          <a:xfrm>
            <a:off x="7189922" y="3245461"/>
            <a:ext cx="4735780" cy="3083902"/>
          </a:xfrm>
          <a:prstGeom prst="rect">
            <a:avLst/>
          </a:prstGeom>
        </p:spPr>
      </p:pic>
      <p:sp>
        <p:nvSpPr>
          <p:cNvPr id="6" name="Объект 2"/>
          <p:cNvSpPr txBox="1">
            <a:spLocks/>
          </p:cNvSpPr>
          <p:nvPr/>
        </p:nvSpPr>
        <p:spPr>
          <a:xfrm>
            <a:off x="838200" y="3369025"/>
            <a:ext cx="6265244" cy="2960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ru-RU" sz="2000" dirty="0">
                <a:latin typeface="Century Schoolbook" panose="02040604050505020304" pitchFamily="18" charset="0"/>
              </a:rPr>
              <a:t>Одна базовая станция позволяет охватить район радиусом несколько километров (до 10 км) и подключить несколько тысяч абонентов. Сами БС объединяются друг с другом высокоскоростными наземными каналами связи либо радиоканалами. Скорость передачи данных до 45 Мбит/c.</a:t>
            </a:r>
          </a:p>
        </p:txBody>
      </p:sp>
    </p:spTree>
    <p:extLst>
      <p:ext uri="{BB962C8B-B14F-4D97-AF65-F5344CB8AC3E}">
        <p14:creationId xmlns:p14="http://schemas.microsoft.com/office/powerpoint/2010/main" val="4216124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Радиоканалы передачи данных </a:t>
            </a:r>
            <a:r>
              <a:rPr lang="en-US" sz="4000" b="1" dirty="0">
                <a:latin typeface="Century Schoolbook" panose="02040604050505020304" pitchFamily="18" charset="0"/>
              </a:rPr>
              <a:t>WiMAX</a:t>
            </a:r>
            <a:endParaRPr lang="ru-RU" sz="4000" b="1" dirty="0">
              <a:latin typeface="Century Schoolbook" panose="02040604050505020304" pitchFamily="18" charset="0"/>
            </a:endParaRPr>
          </a:p>
        </p:txBody>
      </p:sp>
      <p:sp>
        <p:nvSpPr>
          <p:cNvPr id="3" name="Объект 2"/>
          <p:cNvSpPr>
            <a:spLocks noGrp="1"/>
          </p:cNvSpPr>
          <p:nvPr>
            <p:ph idx="1"/>
          </p:nvPr>
        </p:nvSpPr>
        <p:spPr>
          <a:xfrm>
            <a:off x="838200" y="1825625"/>
            <a:ext cx="10515600" cy="1517664"/>
          </a:xfrm>
        </p:spPr>
        <p:txBody>
          <a:bodyPr>
            <a:normAutofit fontScale="85000" lnSpcReduction="10000"/>
          </a:bodyPr>
          <a:lstStyle/>
          <a:p>
            <a:pPr algn="just">
              <a:lnSpc>
                <a:spcPct val="100000"/>
              </a:lnSpc>
            </a:pPr>
            <a:r>
              <a:rPr lang="ru-RU" sz="2000" dirty="0">
                <a:latin typeface="Century Schoolbook" panose="02040604050505020304" pitchFamily="18" charset="0"/>
              </a:rPr>
              <a:t>Система </a:t>
            </a:r>
            <a:r>
              <a:rPr lang="en-US" sz="2000" dirty="0">
                <a:latin typeface="Century Schoolbook" panose="02040604050505020304" pitchFamily="18" charset="0"/>
              </a:rPr>
              <a:t>WiMAX </a:t>
            </a:r>
            <a:r>
              <a:rPr lang="ru-RU" sz="2000" dirty="0">
                <a:latin typeface="Century Schoolbook" panose="02040604050505020304" pitchFamily="18" charset="0"/>
              </a:rPr>
              <a:t>состоит из двух основных частей:</a:t>
            </a:r>
          </a:p>
          <a:p>
            <a:pPr algn="just">
              <a:lnSpc>
                <a:spcPct val="100000"/>
              </a:lnSpc>
            </a:pPr>
            <a:r>
              <a:rPr lang="ru-RU" sz="2000" dirty="0">
                <a:latin typeface="Century Schoolbook" panose="02040604050505020304" pitchFamily="18" charset="0"/>
              </a:rPr>
              <a:t>Базовая станция </a:t>
            </a:r>
            <a:r>
              <a:rPr lang="en-US" sz="2000" dirty="0">
                <a:latin typeface="Century Schoolbook" panose="02040604050505020304" pitchFamily="18" charset="0"/>
              </a:rPr>
              <a:t>WiMAX</a:t>
            </a:r>
            <a:r>
              <a:rPr lang="ru-RU" sz="2000" dirty="0">
                <a:latin typeface="Century Schoolbook" panose="02040604050505020304" pitchFamily="18" charset="0"/>
              </a:rPr>
              <a:t>, может размещаться на высотном объекте: здании или вышке.</a:t>
            </a:r>
          </a:p>
          <a:p>
            <a:pPr algn="just">
              <a:lnSpc>
                <a:spcPct val="100000"/>
              </a:lnSpc>
            </a:pPr>
            <a:r>
              <a:rPr lang="ru-RU" sz="2000" dirty="0">
                <a:latin typeface="Century Schoolbook" panose="02040604050505020304" pitchFamily="18" charset="0"/>
              </a:rPr>
              <a:t>Приемник </a:t>
            </a:r>
            <a:r>
              <a:rPr lang="en-US" sz="2000" dirty="0">
                <a:latin typeface="Century Schoolbook" panose="02040604050505020304" pitchFamily="18" charset="0"/>
              </a:rPr>
              <a:t>WiMAX</a:t>
            </a:r>
            <a:r>
              <a:rPr lang="ru-RU" sz="2000" dirty="0">
                <a:latin typeface="Century Schoolbook" panose="02040604050505020304" pitchFamily="18" charset="0"/>
              </a:rPr>
              <a:t>.</a:t>
            </a:r>
          </a:p>
          <a:p>
            <a:pPr algn="just">
              <a:lnSpc>
                <a:spcPct val="100000"/>
              </a:lnSpc>
            </a:pPr>
            <a:r>
              <a:rPr lang="ru-RU" sz="2000" dirty="0">
                <a:latin typeface="Century Schoolbook" panose="02040604050505020304" pitchFamily="18" charset="0"/>
              </a:rPr>
              <a:t>Информацию можно передавать на расстояния до 50 км со скоростью до 70 Мбит/с.</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2290" name="Picture 2" descr="https://www.doris.ua/images/net/wireless/wimax/wima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689" y="3237411"/>
            <a:ext cx="5890622" cy="3263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55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Радиоканалы передачи данных </a:t>
            </a:r>
            <a:r>
              <a:rPr lang="en-US" sz="4000" b="1" dirty="0">
                <a:latin typeface="Century Schoolbook" panose="02040604050505020304" pitchFamily="18" charset="0"/>
              </a:rPr>
              <a:t>WiMAX</a:t>
            </a:r>
            <a:endParaRPr lang="ru-RU" sz="4000" b="1" dirty="0">
              <a:latin typeface="Century Schoolbook" panose="02040604050505020304" pitchFamily="18" charset="0"/>
            </a:endParaRP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3314" name="Picture 2" descr="https://provayder.net/content/ckfinder/userfiles/images/%D0%A1%D0%BD%D0%B8%D0%BC%D0%BE%D0%BA.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2982" y="1825625"/>
            <a:ext cx="670603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01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Радиоканалы передачи данных </a:t>
            </a:r>
            <a:r>
              <a:rPr lang="en-US" sz="4000" b="1" dirty="0">
                <a:latin typeface="Century Schoolbook" panose="02040604050505020304" pitchFamily="18" charset="0"/>
              </a:rPr>
              <a:t>MMDS</a:t>
            </a:r>
            <a:endParaRPr lang="ru-RU" sz="4000" b="1" dirty="0">
              <a:latin typeface="Century Schoolbook" panose="02040604050505020304" pitchFamily="18" charset="0"/>
            </a:endParaRPr>
          </a:p>
        </p:txBody>
      </p:sp>
      <p:sp>
        <p:nvSpPr>
          <p:cNvPr id="3" name="Объект 2"/>
          <p:cNvSpPr>
            <a:spLocks noGrp="1"/>
          </p:cNvSpPr>
          <p:nvPr>
            <p:ph idx="1"/>
          </p:nvPr>
        </p:nvSpPr>
        <p:spPr/>
        <p:txBody>
          <a:bodyPr>
            <a:normAutofit/>
          </a:bodyPr>
          <a:lstStyle/>
          <a:p>
            <a:pPr algn="just">
              <a:lnSpc>
                <a:spcPct val="100000"/>
              </a:lnSpc>
            </a:pPr>
            <a:r>
              <a:rPr lang="ru-RU" sz="2000" dirty="0" err="1">
                <a:latin typeface="Century Schoolbook" panose="02040604050505020304" pitchFamily="18" charset="0"/>
              </a:rPr>
              <a:t>Multichannel</a:t>
            </a:r>
            <a:r>
              <a:rPr lang="ru-RU" sz="2000" dirty="0">
                <a:latin typeface="Century Schoolbook" panose="02040604050505020304" pitchFamily="18" charset="0"/>
              </a:rPr>
              <a:t> </a:t>
            </a:r>
            <a:r>
              <a:rPr lang="ru-RU" sz="2000" dirty="0" err="1">
                <a:latin typeface="Century Schoolbook" panose="02040604050505020304" pitchFamily="18" charset="0"/>
              </a:rPr>
              <a:t>Multipoint</a:t>
            </a:r>
            <a:r>
              <a:rPr lang="ru-RU" sz="2000" dirty="0">
                <a:latin typeface="Century Schoolbook" panose="02040604050505020304" pitchFamily="18" charset="0"/>
              </a:rPr>
              <a:t> </a:t>
            </a:r>
            <a:r>
              <a:rPr lang="ru-RU" sz="2000" dirty="0" err="1">
                <a:latin typeface="Century Schoolbook" panose="02040604050505020304" pitchFamily="18" charset="0"/>
              </a:rPr>
              <a:t>Distribution</a:t>
            </a:r>
            <a:r>
              <a:rPr lang="ru-RU" sz="2000" dirty="0">
                <a:latin typeface="Century Schoolbook" panose="02040604050505020304" pitchFamily="18" charset="0"/>
              </a:rPr>
              <a:t> </a:t>
            </a:r>
            <a:r>
              <a:rPr lang="ru-RU" sz="2000" dirty="0" err="1">
                <a:latin typeface="Century Schoolbook" panose="02040604050505020304" pitchFamily="18" charset="0"/>
              </a:rPr>
              <a:t>System</a:t>
            </a:r>
            <a:r>
              <a:rPr lang="ru-RU" sz="2000" dirty="0">
                <a:latin typeface="Century Schoolbook" panose="02040604050505020304" pitchFamily="18" charset="0"/>
              </a:rPr>
              <a:t>. Эта система способна обслуживать территорию в радиусе 50—60 км, при этом прямая видимость передатчика оператора является не обязательной. Средняя гарантированная скорость передачи данных составляет 500 Кбит/с — 1 Мбит/с, но можно обеспечить до 56 Мбит/с на один канал.</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4338" name="Picture 2" descr="https://ds03.infourok.ru/uploads/ex/027f/0006440e-6a8931d7/img24.jpg"/>
          <p:cNvPicPr>
            <a:picLocks noChangeAspect="1" noChangeArrowheads="1"/>
          </p:cNvPicPr>
          <p:nvPr/>
        </p:nvPicPr>
        <p:blipFill rotWithShape="1">
          <a:blip r:embed="rId2">
            <a:extLst>
              <a:ext uri="{28A0092B-C50C-407E-A947-70E740481C1C}">
                <a14:useLocalDpi xmlns:a14="http://schemas.microsoft.com/office/drawing/2010/main" val="0"/>
              </a:ext>
            </a:extLst>
          </a:blip>
          <a:srcRect t="10691" b="14549"/>
          <a:stretch/>
        </p:blipFill>
        <p:spPr bwMode="auto">
          <a:xfrm>
            <a:off x="1277319" y="3635893"/>
            <a:ext cx="4531928" cy="254107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doris.ua/images/net/wireless/mmds_dorisu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66" y="3124676"/>
            <a:ext cx="466725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5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Радиоканалы передачи данных для локальных сетей</a:t>
            </a:r>
          </a:p>
        </p:txBody>
      </p:sp>
      <p:sp>
        <p:nvSpPr>
          <p:cNvPr id="3" name="Объект 2"/>
          <p:cNvSpPr>
            <a:spLocks noGrp="1"/>
          </p:cNvSpPr>
          <p:nvPr>
            <p:ph idx="1"/>
          </p:nvPr>
        </p:nvSpPr>
        <p:spPr/>
        <p:txBody>
          <a:bodyPr>
            <a:normAutofit/>
          </a:bodyPr>
          <a:lstStyle/>
          <a:p>
            <a:pPr algn="just">
              <a:lnSpc>
                <a:spcPct val="100000"/>
              </a:lnSpc>
            </a:pPr>
            <a:r>
              <a:rPr lang="ru-RU" sz="2000" dirty="0">
                <a:latin typeface="Century Schoolbook" panose="02040604050505020304" pitchFamily="18" charset="0"/>
              </a:rPr>
              <a:t>Стандартом беспроводной связи для локальных сетей является технология </a:t>
            </a:r>
            <a:r>
              <a:rPr lang="ru-RU" sz="2000" dirty="0" err="1">
                <a:latin typeface="Century Schoolbook" panose="02040604050505020304" pitchFamily="18" charset="0"/>
              </a:rPr>
              <a:t>Wi-Fi</a:t>
            </a:r>
            <a:r>
              <a:rPr lang="ru-RU" sz="2000" dirty="0">
                <a:latin typeface="Century Schoolbook" panose="02040604050505020304" pitchFamily="18" charset="0"/>
              </a:rPr>
              <a:t>. </a:t>
            </a:r>
            <a:r>
              <a:rPr lang="ru-RU" sz="2000" dirty="0" err="1">
                <a:latin typeface="Century Schoolbook" panose="02040604050505020304" pitchFamily="18" charset="0"/>
              </a:rPr>
              <a:t>Wi-Fi</a:t>
            </a:r>
            <a:r>
              <a:rPr lang="ru-RU" sz="2000" dirty="0">
                <a:latin typeface="Century Schoolbook" panose="02040604050505020304" pitchFamily="18" charset="0"/>
              </a:rPr>
              <a:t> обеспечивает подключение в двух режимах: точка-точка (для подключения двух ПК) и инфраструктурное соединение (для подключения несколько ПК к одной точке доступа). Скорость обмена данными до 11 </a:t>
            </a:r>
            <a:r>
              <a:rPr lang="ru-RU" sz="2000" dirty="0" err="1">
                <a:latin typeface="Century Schoolbook" panose="02040604050505020304" pitchFamily="18" charset="0"/>
              </a:rPr>
              <a:t>Mбит</a:t>
            </a:r>
            <a:r>
              <a:rPr lang="ru-RU" sz="2000" dirty="0">
                <a:latin typeface="Century Schoolbook" panose="02040604050505020304" pitchFamily="18" charset="0"/>
              </a:rPr>
              <a:t>/с при подключении точка-точка и до 54 Мбит/с при инфраструктурном соединении.</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4" name="Рисунок 3"/>
          <p:cNvPicPr>
            <a:picLocks noChangeAspect="1"/>
          </p:cNvPicPr>
          <p:nvPr/>
        </p:nvPicPr>
        <p:blipFill>
          <a:blip r:embed="rId2"/>
          <a:stretch>
            <a:fillRect/>
          </a:stretch>
        </p:blipFill>
        <p:spPr>
          <a:xfrm>
            <a:off x="1726432" y="3519697"/>
            <a:ext cx="3872664" cy="2792203"/>
          </a:xfrm>
          <a:prstGeom prst="rect">
            <a:avLst/>
          </a:prstGeom>
        </p:spPr>
      </p:pic>
      <p:pic>
        <p:nvPicPr>
          <p:cNvPr id="6" name="Рисунок 5"/>
          <p:cNvPicPr>
            <a:picLocks noChangeAspect="1"/>
          </p:cNvPicPr>
          <p:nvPr/>
        </p:nvPicPr>
        <p:blipFill>
          <a:blip r:embed="rId3"/>
          <a:stretch>
            <a:fillRect/>
          </a:stretch>
        </p:blipFill>
        <p:spPr>
          <a:xfrm>
            <a:off x="6487327" y="3519697"/>
            <a:ext cx="4110088" cy="2927413"/>
          </a:xfrm>
          <a:prstGeom prst="rect">
            <a:avLst/>
          </a:prstGeom>
        </p:spPr>
      </p:pic>
    </p:spTree>
    <p:extLst>
      <p:ext uri="{BB962C8B-B14F-4D97-AF65-F5344CB8AC3E}">
        <p14:creationId xmlns:p14="http://schemas.microsoft.com/office/powerpoint/2010/main" val="146871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Типы сред передачи данных</a:t>
            </a:r>
          </a:p>
        </p:txBody>
      </p:sp>
      <p:sp>
        <p:nvSpPr>
          <p:cNvPr id="3" name="Объект 2"/>
          <p:cNvSpPr>
            <a:spLocks noGrp="1"/>
          </p:cNvSpPr>
          <p:nvPr>
            <p:ph idx="1"/>
          </p:nvPr>
        </p:nvSpPr>
        <p:spPr/>
        <p:txBody>
          <a:bodyPr>
            <a:normAutofit/>
          </a:bodyPr>
          <a:lstStyle/>
          <a:p>
            <a:pPr algn="just">
              <a:lnSpc>
                <a:spcPct val="100000"/>
              </a:lnSpc>
            </a:pPr>
            <a:r>
              <a:rPr lang="ru-RU" sz="2000" dirty="0">
                <a:latin typeface="Century Schoolbook" panose="02040604050505020304" pitchFamily="18" charset="0"/>
              </a:rPr>
              <a:t>Проводные (воздушные) линии связи.</a:t>
            </a:r>
          </a:p>
          <a:p>
            <a:pPr algn="just">
              <a:lnSpc>
                <a:spcPct val="100000"/>
              </a:lnSpc>
            </a:pPr>
            <a:r>
              <a:rPr lang="ru-RU" sz="2000" dirty="0">
                <a:latin typeface="Century Schoolbook" panose="02040604050505020304" pitchFamily="18" charset="0"/>
              </a:rPr>
              <a:t>Кабельные линии связи:</a:t>
            </a:r>
          </a:p>
          <a:p>
            <a:pPr lvl="1" algn="just">
              <a:lnSpc>
                <a:spcPct val="100000"/>
              </a:lnSpc>
            </a:pPr>
            <a:r>
              <a:rPr lang="ru-RU" sz="1600" dirty="0">
                <a:latin typeface="Century Schoolbook" panose="02040604050505020304" pitchFamily="18" charset="0"/>
              </a:rPr>
              <a:t>Витая пара.</a:t>
            </a:r>
          </a:p>
          <a:p>
            <a:pPr lvl="1" algn="just">
              <a:lnSpc>
                <a:spcPct val="100000"/>
              </a:lnSpc>
            </a:pPr>
            <a:r>
              <a:rPr lang="ru-RU" sz="1600" dirty="0">
                <a:latin typeface="Century Schoolbook" panose="02040604050505020304" pitchFamily="18" charset="0"/>
              </a:rPr>
              <a:t>Коаксиальный кабель.</a:t>
            </a:r>
          </a:p>
          <a:p>
            <a:pPr lvl="1" algn="just">
              <a:lnSpc>
                <a:spcPct val="100000"/>
              </a:lnSpc>
            </a:pPr>
            <a:r>
              <a:rPr lang="ru-RU" sz="1600" dirty="0">
                <a:latin typeface="Century Schoolbook" panose="02040604050505020304" pitchFamily="18" charset="0"/>
              </a:rPr>
              <a:t>Волоконно-оптические линии связи.</a:t>
            </a:r>
          </a:p>
          <a:p>
            <a:pPr algn="just">
              <a:lnSpc>
                <a:spcPct val="100000"/>
              </a:lnSpc>
            </a:pPr>
            <a:r>
              <a:rPr lang="ru-RU" sz="2000" dirty="0">
                <a:latin typeface="Century Schoolbook" panose="02040604050505020304" pitchFamily="18" charset="0"/>
              </a:rPr>
              <a:t>Радиоканалы наземной и спутниковой связи.</a:t>
            </a:r>
          </a:p>
          <a:p>
            <a:pPr algn="just">
              <a:lnSpc>
                <a:spcPct val="100000"/>
              </a:lnSpc>
            </a:pPr>
            <a:r>
              <a:rPr lang="ru-RU" sz="2000" dirty="0">
                <a:latin typeface="Century Schoolbook" panose="02040604050505020304" pitchFamily="18" charset="0"/>
              </a:rPr>
              <a:t>Беспроводная среда.</a:t>
            </a:r>
          </a:p>
          <a:p>
            <a:pPr algn="just">
              <a:lnSpc>
                <a:spcPct val="100000"/>
              </a:lnSpc>
            </a:pPr>
            <a:r>
              <a:rPr lang="ru-RU" sz="2000" dirty="0">
                <a:latin typeface="Century Schoolbook" panose="02040604050505020304" pitchFamily="18" charset="0"/>
              </a:rPr>
              <a:t>Платы сетевого адаптера.</a:t>
            </a:r>
          </a:p>
          <a:p>
            <a:pPr algn="just">
              <a:lnSpc>
                <a:spcPct val="100000"/>
              </a:lnSpc>
            </a:pPr>
            <a:endParaRPr lang="ru-RU" sz="2000" dirty="0">
              <a:latin typeface="Century Schoolbook" panose="02040604050505020304" pitchFamily="18" charset="0"/>
            </a:endParaRP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1973693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Радиоканалы передачи данных </a:t>
            </a:r>
            <a:r>
              <a:rPr lang="en-US" sz="4000" b="1" dirty="0" err="1">
                <a:latin typeface="Century Schoolbook" panose="02040604050505020304" pitchFamily="18" charset="0"/>
              </a:rPr>
              <a:t>Bluetooht</a:t>
            </a:r>
            <a:endParaRPr lang="ru-RU" sz="4000" b="1" dirty="0">
              <a:latin typeface="Century Schoolbook" panose="02040604050505020304" pitchFamily="18" charset="0"/>
            </a:endParaRPr>
          </a:p>
        </p:txBody>
      </p:sp>
      <p:sp>
        <p:nvSpPr>
          <p:cNvPr id="3" name="Объект 2"/>
          <p:cNvSpPr>
            <a:spLocks noGrp="1"/>
          </p:cNvSpPr>
          <p:nvPr>
            <p:ph idx="1"/>
          </p:nvPr>
        </p:nvSpPr>
        <p:spPr>
          <a:xfrm>
            <a:off x="838200" y="1825625"/>
            <a:ext cx="10515600" cy="2804127"/>
          </a:xfrm>
        </p:spPr>
        <p:txBody>
          <a:bodyPr>
            <a:normAutofit fontScale="85000" lnSpcReduction="10000"/>
          </a:bodyPr>
          <a:lstStyle/>
          <a:p>
            <a:pPr algn="just">
              <a:lnSpc>
                <a:spcPct val="120000"/>
              </a:lnSpc>
            </a:pPr>
            <a:r>
              <a:rPr lang="ru-RU" sz="2000" dirty="0">
                <a:latin typeface="Century Schoolbook" panose="02040604050505020304" pitchFamily="18" charset="0"/>
              </a:rPr>
              <a:t>Технология передачи данных на короткие расстояния (не более 10 м) и может быть использована для создания домашних сетей. Скорость передачи данных не превышает 1 Мбит/с.</a:t>
            </a:r>
          </a:p>
          <a:p>
            <a:pPr algn="just">
              <a:lnSpc>
                <a:spcPct val="120000"/>
              </a:lnSpc>
            </a:pPr>
            <a:r>
              <a:rPr lang="ru-RU" sz="2000" dirty="0">
                <a:latin typeface="Century Schoolbook" panose="02040604050505020304" pitchFamily="18" charset="0"/>
              </a:rPr>
              <a:t>Устройства </a:t>
            </a:r>
            <a:r>
              <a:rPr lang="en-US" sz="2000" dirty="0">
                <a:latin typeface="Century Schoolbook" panose="02040604050505020304" pitchFamily="18" charset="0"/>
              </a:rPr>
              <a:t>Bluetooth Smart Ready — </a:t>
            </a:r>
            <a:r>
              <a:rPr lang="ru-RU" sz="2000" dirty="0">
                <a:latin typeface="Century Schoolbook" panose="02040604050505020304" pitchFamily="18" charset="0"/>
              </a:rPr>
              <a:t>это некие «узловые» устройства, например компьютеры, планшеты, мобильные телефоны и подобные продукты, которые поддерживают стандарт </a:t>
            </a:r>
            <a:r>
              <a:rPr lang="en-US" sz="2000" dirty="0">
                <a:latin typeface="Century Schoolbook" panose="02040604050505020304" pitchFamily="18" charset="0"/>
              </a:rPr>
              <a:t>Bluetooth Smart (Bluetooth Low Energy) </a:t>
            </a:r>
            <a:r>
              <a:rPr lang="ru-RU" sz="2000" dirty="0">
                <a:latin typeface="Century Schoolbook" panose="02040604050505020304" pitchFamily="18" charset="0"/>
              </a:rPr>
              <a:t>и позволяют в дальнейшем добавлять дополнительные профили за счет загрузки приложений или драйверов, или другими методами.</a:t>
            </a:r>
          </a:p>
          <a:p>
            <a:pPr algn="just">
              <a:lnSpc>
                <a:spcPct val="120000"/>
              </a:lnSpc>
            </a:pPr>
            <a:r>
              <a:rPr lang="ru-RU" sz="2000" dirty="0">
                <a:latin typeface="Century Schoolbook" panose="02040604050505020304" pitchFamily="18" charset="0"/>
              </a:rPr>
              <a:t>Устройства </a:t>
            </a:r>
            <a:r>
              <a:rPr lang="en-US" sz="2000" dirty="0">
                <a:latin typeface="Century Schoolbook" panose="02040604050505020304" pitchFamily="18" charset="0"/>
              </a:rPr>
              <a:t>Bluetooth Smart — </a:t>
            </a:r>
            <a:r>
              <a:rPr lang="ru-RU" sz="2000" dirty="0">
                <a:latin typeface="Century Schoolbook" panose="02040604050505020304" pitchFamily="18" charset="0"/>
              </a:rPr>
              <a:t>это устройства на основе технологии </a:t>
            </a:r>
            <a:r>
              <a:rPr lang="en-US" sz="2000" dirty="0">
                <a:latin typeface="Century Schoolbook" panose="02040604050505020304" pitchFamily="18" charset="0"/>
              </a:rPr>
              <a:t>Bluetooth Low Energy, </a:t>
            </a:r>
            <a:r>
              <a:rPr lang="ru-RU" sz="2000" dirty="0">
                <a:latin typeface="Century Schoolbook" panose="02040604050505020304" pitchFamily="18" charset="0"/>
              </a:rPr>
              <a:t>способные соединяться с устройствами </a:t>
            </a:r>
            <a:r>
              <a:rPr lang="en-US" sz="2000" dirty="0">
                <a:latin typeface="Century Schoolbook" panose="02040604050505020304" pitchFamily="18" charset="0"/>
              </a:rPr>
              <a:t>Bluetooth Smart Ready</a:t>
            </a:r>
            <a:endParaRPr lang="ru-RU" sz="2000" dirty="0">
              <a:latin typeface="Century Schoolbook" panose="02040604050505020304" pitchFamily="18" charset="0"/>
            </a:endParaRP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5362" name="Picture 2" descr="Взаимосвязь между устройствами Bluetooth Smart и Bluetooth Smart Read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7121"/>
          <a:stretch/>
        </p:blipFill>
        <p:spPr bwMode="auto">
          <a:xfrm>
            <a:off x="2800007" y="4543335"/>
            <a:ext cx="6591986" cy="206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Беспроводная среда передачи данных</a:t>
            </a:r>
          </a:p>
        </p:txBody>
      </p:sp>
      <p:sp>
        <p:nvSpPr>
          <p:cNvPr id="3" name="Объект 2"/>
          <p:cNvSpPr>
            <a:spLocks noGrp="1"/>
          </p:cNvSpPr>
          <p:nvPr>
            <p:ph idx="1"/>
          </p:nvPr>
        </p:nvSpPr>
        <p:spPr/>
        <p:txBody>
          <a:bodyPr>
            <a:normAutofit/>
          </a:bodyPr>
          <a:lstStyle/>
          <a:p>
            <a:pPr algn="just">
              <a:lnSpc>
                <a:spcPct val="100000"/>
              </a:lnSpc>
            </a:pPr>
            <a:r>
              <a:rPr lang="ru-RU" sz="2000" dirty="0">
                <a:latin typeface="Century Schoolbook" panose="02040604050505020304" pitchFamily="18" charset="0"/>
              </a:rPr>
              <a:t>Беспроводная среда обеспечивает временное подключение к существующей кабельной сети, гарантирует определенный уровень мобильности и снижает ограничения на протяженность сети. Применяется в служебных помещениях, где у сотрудников нет постоянного рабочего места, в изолированных помещениях и зданиях, в строениях, где прокладка кабелей запрещена.</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154480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Беспроводная среда передачи данных</a:t>
            </a:r>
          </a:p>
        </p:txBody>
      </p:sp>
      <p:sp>
        <p:nvSpPr>
          <p:cNvPr id="3" name="Объект 2"/>
          <p:cNvSpPr>
            <a:spLocks noGrp="1"/>
          </p:cNvSpPr>
          <p:nvPr>
            <p:ph idx="1"/>
          </p:nvPr>
        </p:nvSpPr>
        <p:spPr/>
        <p:txBody>
          <a:bodyPr>
            <a:normAutofit/>
          </a:bodyPr>
          <a:lstStyle/>
          <a:p>
            <a:pPr algn="just">
              <a:lnSpc>
                <a:spcPct val="100000"/>
              </a:lnSpc>
            </a:pPr>
            <a:r>
              <a:rPr lang="ru-RU" sz="2000" dirty="0">
                <a:latin typeface="Century Schoolbook" panose="02040604050505020304" pitchFamily="18" charset="0"/>
              </a:rPr>
              <a:t>Существуют следующие типы беспроводных сетей: </a:t>
            </a:r>
          </a:p>
          <a:p>
            <a:pPr lvl="1" algn="just">
              <a:lnSpc>
                <a:spcPct val="100000"/>
              </a:lnSpc>
            </a:pPr>
            <a:r>
              <a:rPr lang="ru-RU" sz="1600" dirty="0">
                <a:latin typeface="Century Schoolbook" panose="02040604050505020304" pitchFamily="18" charset="0"/>
              </a:rPr>
              <a:t>ЛВС (локальная вычислительная сеть);</a:t>
            </a:r>
          </a:p>
          <a:p>
            <a:pPr lvl="1" algn="just">
              <a:lnSpc>
                <a:spcPct val="100000"/>
              </a:lnSpc>
            </a:pPr>
            <a:r>
              <a:rPr lang="ru-RU" sz="1600" dirty="0">
                <a:latin typeface="Century Schoolbook" panose="02040604050505020304" pitchFamily="18" charset="0"/>
              </a:rPr>
              <a:t>расширенные ЛВС;</a:t>
            </a:r>
          </a:p>
          <a:p>
            <a:pPr lvl="1" algn="just">
              <a:lnSpc>
                <a:spcPct val="100000"/>
              </a:lnSpc>
            </a:pPr>
            <a:r>
              <a:rPr lang="ru-RU" sz="1600" dirty="0">
                <a:latin typeface="Century Schoolbook" panose="02040604050505020304" pitchFamily="18" charset="0"/>
              </a:rPr>
              <a:t>мобильные сети (переносные компьютеры).</a:t>
            </a:r>
          </a:p>
          <a:p>
            <a:pPr algn="just">
              <a:lnSpc>
                <a:spcPct val="100000"/>
              </a:lnSpc>
            </a:pPr>
            <a:r>
              <a:rPr lang="ru-RU" sz="2000" dirty="0">
                <a:latin typeface="Century Schoolbook" panose="02040604050505020304" pitchFamily="18" charset="0"/>
              </a:rPr>
              <a:t>Основные различия между ними – параметры передачи. ЛВС и расширенные ЛВС используют передатчики и приемники той организации, в которой функционирует сеть. Для переносных компьютеров средой передачи служат общедоступные сети (например, телефонная или </a:t>
            </a:r>
            <a:r>
              <a:rPr lang="ru-RU" sz="2000" dirty="0" err="1">
                <a:latin typeface="Century Schoolbook" panose="02040604050505020304" pitchFamily="18" charset="0"/>
              </a:rPr>
              <a:t>Internet</a:t>
            </a:r>
            <a:r>
              <a:rPr lang="ru-RU" sz="2000" dirty="0">
                <a:latin typeface="Century Schoolbook" panose="02040604050505020304" pitchFamily="18" charset="0"/>
              </a:rPr>
              <a:t>).</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749646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4" name="Picture 10" descr="http://ae01.alicdn.com/kf/H753fa456f2584b57a10c85376ed87feaC.jpg_q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11200" r="32"/>
          <a:stretch/>
        </p:blipFill>
        <p:spPr bwMode="auto">
          <a:xfrm>
            <a:off x="9267108" y="841114"/>
            <a:ext cx="2587707" cy="2298649"/>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https://a.allegroimg.com/original/0395c2/58d6669b4f23a48006fbd2b110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8236" y="2731633"/>
            <a:ext cx="2129395" cy="18325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Беспроводная среда передачи данных</a:t>
            </a:r>
          </a:p>
        </p:txBody>
      </p:sp>
      <p:sp>
        <p:nvSpPr>
          <p:cNvPr id="3" name="Объект 2"/>
          <p:cNvSpPr>
            <a:spLocks noGrp="1"/>
          </p:cNvSpPr>
          <p:nvPr>
            <p:ph idx="1"/>
          </p:nvPr>
        </p:nvSpPr>
        <p:spPr>
          <a:xfrm>
            <a:off x="838200" y="1825625"/>
            <a:ext cx="8296175" cy="4351338"/>
          </a:xfrm>
        </p:spPr>
        <p:txBody>
          <a:bodyPr>
            <a:normAutofit/>
          </a:bodyPr>
          <a:lstStyle/>
          <a:p>
            <a:pPr algn="just">
              <a:lnSpc>
                <a:spcPct val="100000"/>
              </a:lnSpc>
            </a:pPr>
            <a:r>
              <a:rPr lang="ru-RU" sz="2000" dirty="0">
                <a:latin typeface="Century Schoolbook" panose="02040604050505020304" pitchFamily="18" charset="0"/>
              </a:rPr>
              <a:t>Беспроводный сетевой адаптер с трансивером установлен в каждом компьютере, и пользователи работают так, будто их компьютеры соединены кабелем. Трансивер или точка доступа обеспечивает обмен сигналами между компьютерами с беспроводным подключением и кабельной сетью. Используются небольшие настенные трансиверы (роутеры), которые устанавливают радиоконтакт с переносными устройствами.</a:t>
            </a:r>
          </a:p>
          <a:p>
            <a:pPr algn="just">
              <a:lnSpc>
                <a:spcPct val="100000"/>
              </a:lnSpc>
            </a:pPr>
            <a:r>
              <a:rPr lang="ru-RU" sz="2000" dirty="0">
                <a:latin typeface="Century Schoolbook" panose="02040604050505020304" pitchFamily="18" charset="0"/>
              </a:rPr>
              <a:t>Внешние адаптеры</a:t>
            </a:r>
          </a:p>
          <a:p>
            <a:pPr algn="just">
              <a:lnSpc>
                <a:spcPct val="100000"/>
              </a:lnSpc>
            </a:pPr>
            <a:r>
              <a:rPr lang="ru-RU" sz="2000" dirty="0">
                <a:latin typeface="Century Schoolbook" panose="02040604050505020304" pitchFamily="18" charset="0"/>
              </a:rPr>
              <a:t>Внутренние адаптеры </a:t>
            </a:r>
            <a:r>
              <a:rPr lang="en-US" sz="2000" dirty="0">
                <a:latin typeface="Century Schoolbook" panose="02040604050505020304" pitchFamily="18" charset="0"/>
              </a:rPr>
              <a:t>(PCI-E)</a:t>
            </a:r>
          </a:p>
          <a:p>
            <a:pPr algn="just">
              <a:lnSpc>
                <a:spcPct val="100000"/>
              </a:lnSpc>
            </a:pPr>
            <a:r>
              <a:rPr lang="ru-RU" sz="2000" dirty="0">
                <a:latin typeface="Century Schoolbook" panose="02040604050505020304" pitchFamily="18" charset="0"/>
              </a:rPr>
              <a:t>Внутренние адаптеры для ноутбуков (</a:t>
            </a:r>
            <a:r>
              <a:rPr lang="en-US" sz="2000" dirty="0">
                <a:latin typeface="Century Schoolbook" panose="02040604050505020304" pitchFamily="18" charset="0"/>
              </a:rPr>
              <a:t>mini </a:t>
            </a:r>
            <a:r>
              <a:rPr lang="en-US" sz="2000" dirty="0" err="1">
                <a:latin typeface="Century Schoolbook" panose="02040604050505020304" pitchFamily="18" charset="0"/>
              </a:rPr>
              <a:t>pci</a:t>
            </a:r>
            <a:r>
              <a:rPr lang="en-US" sz="2000" dirty="0">
                <a:latin typeface="Century Schoolbook" panose="02040604050505020304" pitchFamily="18" charset="0"/>
              </a:rPr>
              <a:t>-e</a:t>
            </a:r>
            <a:r>
              <a:rPr lang="ru-RU" sz="2000" dirty="0">
                <a:latin typeface="Century Schoolbook" panose="02040604050505020304" pitchFamily="18" charset="0"/>
              </a:rPr>
              <a:t>)</a:t>
            </a:r>
          </a:p>
          <a:p>
            <a:pPr algn="just">
              <a:lnSpc>
                <a:spcPct val="100000"/>
              </a:lnSpc>
            </a:pPr>
            <a:endParaRPr lang="ru-RU" sz="2000" dirty="0">
              <a:latin typeface="Century Schoolbook" panose="02040604050505020304" pitchFamily="18" charset="0"/>
            </a:endParaRP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6398" name="Picture 14" descr="https://i.ebayimg.com/00/s/MTAwMFgxMDAw/z/nSQAAOSwCGVYAFRC/$_57.JPG?set_id=880000500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66859" y="4714108"/>
            <a:ext cx="1592681" cy="159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43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ae01.alicdn.com/kf/HTB1DcR0OpXXXXXEapXXq6xXFXXXR/Relper-Lineso-1504N-New-300Mbps-HD-TV-Wireless-Network-IEEE-802-11n-g-b-Wifi-US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058" t="4830" r="15843" b="4194"/>
          <a:stretch/>
        </p:blipFill>
        <p:spPr bwMode="auto">
          <a:xfrm>
            <a:off x="8982076" y="2806065"/>
            <a:ext cx="2466975" cy="3248025"/>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Беспроводная среда передачи данных</a:t>
            </a:r>
          </a:p>
        </p:txBody>
      </p:sp>
      <p:sp>
        <p:nvSpPr>
          <p:cNvPr id="3" name="Объект 2"/>
          <p:cNvSpPr>
            <a:spLocks noGrp="1"/>
          </p:cNvSpPr>
          <p:nvPr>
            <p:ph idx="1"/>
          </p:nvPr>
        </p:nvSpPr>
        <p:spPr>
          <a:xfrm>
            <a:off x="838200" y="1825625"/>
            <a:ext cx="10929966" cy="2350135"/>
          </a:xfrm>
        </p:spPr>
        <p:txBody>
          <a:bodyPr>
            <a:normAutofit/>
          </a:bodyPr>
          <a:lstStyle/>
          <a:p>
            <a:pPr algn="just">
              <a:lnSpc>
                <a:spcPct val="100000"/>
              </a:lnSpc>
            </a:pPr>
            <a:r>
              <a:rPr lang="ru-RU" sz="2000" dirty="0">
                <a:latin typeface="Century Schoolbook" panose="02040604050505020304" pitchFamily="18" charset="0"/>
              </a:rPr>
              <a:t>Адаптеры с </a:t>
            </a:r>
            <a:r>
              <a:rPr lang="ru-RU" sz="2000">
                <a:latin typeface="Century Schoolbook" panose="02040604050505020304" pitchFamily="18" charset="0"/>
              </a:rPr>
              <a:t>трансивером различаются </a:t>
            </a:r>
            <a:r>
              <a:rPr lang="ru-RU" sz="2000" dirty="0">
                <a:latin typeface="Century Schoolbook" panose="02040604050505020304" pitchFamily="18" charset="0"/>
              </a:rPr>
              <a:t>антеннами:</a:t>
            </a:r>
          </a:p>
          <a:p>
            <a:pPr algn="just">
              <a:lnSpc>
                <a:spcPct val="100000"/>
              </a:lnSpc>
            </a:pPr>
            <a:r>
              <a:rPr lang="ru-RU" sz="2000" dirty="0">
                <a:latin typeface="Century Schoolbook" panose="02040604050505020304" pitchFamily="18" charset="0"/>
              </a:rPr>
              <a:t>Внутренние антенны – в виде медной дорожки на плате (качество приема сигнала хуже).</a:t>
            </a:r>
          </a:p>
          <a:p>
            <a:pPr algn="just">
              <a:lnSpc>
                <a:spcPct val="100000"/>
              </a:lnSpc>
            </a:pPr>
            <a:r>
              <a:rPr lang="ru-RU" sz="2000" dirty="0">
                <a:latin typeface="Century Schoolbook" panose="02040604050505020304" pitchFamily="18" charset="0"/>
              </a:rPr>
              <a:t>Внешние антенны:</a:t>
            </a:r>
          </a:p>
          <a:p>
            <a:pPr lvl="1" algn="just">
              <a:lnSpc>
                <a:spcPct val="100000"/>
              </a:lnSpc>
            </a:pPr>
            <a:r>
              <a:rPr lang="ru-RU" sz="1600" dirty="0">
                <a:latin typeface="Century Schoolbook" panose="02040604050505020304" pitchFamily="18" charset="0"/>
              </a:rPr>
              <a:t>Адаптеры со съемной антенной.</a:t>
            </a:r>
          </a:p>
          <a:p>
            <a:pPr lvl="1" algn="just">
              <a:lnSpc>
                <a:spcPct val="100000"/>
              </a:lnSpc>
            </a:pPr>
            <a:r>
              <a:rPr lang="ru-RU" sz="1600" dirty="0">
                <a:latin typeface="Century Schoolbook" panose="02040604050505020304" pitchFamily="18" charset="0"/>
              </a:rPr>
              <a:t>Адаптеры с несъемной антенной.</a:t>
            </a:r>
          </a:p>
          <a:p>
            <a:pPr algn="just">
              <a:lnSpc>
                <a:spcPct val="100000"/>
              </a:lnSpc>
            </a:pPr>
            <a:endParaRPr lang="ru-RU" sz="2000" dirty="0">
              <a:latin typeface="Century Schoolbook" panose="02040604050505020304" pitchFamily="18" charset="0"/>
            </a:endParaRP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4" name="Рисунок 3"/>
          <p:cNvPicPr>
            <a:picLocks noChangeAspect="1"/>
          </p:cNvPicPr>
          <p:nvPr/>
        </p:nvPicPr>
        <p:blipFill>
          <a:blip r:embed="rId3"/>
          <a:stretch>
            <a:fillRect/>
          </a:stretch>
        </p:blipFill>
        <p:spPr>
          <a:xfrm>
            <a:off x="614556" y="4073673"/>
            <a:ext cx="2601277" cy="2256642"/>
          </a:xfrm>
          <a:prstGeom prst="rect">
            <a:avLst/>
          </a:prstGeom>
        </p:spPr>
      </p:pic>
      <p:pic>
        <p:nvPicPr>
          <p:cNvPr id="11" name="Picture 6" descr="https://www.cserebirodalom.hu/ImageThumb/1000x1000/136669860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1475" y="4291588"/>
            <a:ext cx="1900073" cy="1611262"/>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https://perovotv.ru/images/stories/virtuemart/product/10972_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0663" y="3131279"/>
            <a:ext cx="2922811" cy="292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46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Платы сетевого адаптера</a:t>
            </a:r>
          </a:p>
        </p:txBody>
      </p:sp>
      <p:sp>
        <p:nvSpPr>
          <p:cNvPr id="3" name="Объект 2"/>
          <p:cNvSpPr>
            <a:spLocks noGrp="1"/>
          </p:cNvSpPr>
          <p:nvPr>
            <p:ph idx="1"/>
          </p:nvPr>
        </p:nvSpPr>
        <p:spPr>
          <a:xfrm>
            <a:off x="838200" y="1825625"/>
            <a:ext cx="6315075" cy="4351338"/>
          </a:xfrm>
        </p:spPr>
        <p:txBody>
          <a:bodyPr>
            <a:normAutofit fontScale="92500" lnSpcReduction="20000"/>
          </a:bodyPr>
          <a:lstStyle/>
          <a:p>
            <a:pPr algn="just">
              <a:lnSpc>
                <a:spcPct val="100000"/>
              </a:lnSpc>
            </a:pPr>
            <a:r>
              <a:rPr lang="ru-RU" sz="2000" dirty="0">
                <a:latin typeface="Century Schoolbook" panose="02040604050505020304" pitchFamily="18" charset="0"/>
              </a:rPr>
              <a:t>Сетевой адаптер (сетевая карта) – это устройство, позволяющее передавать данные с одного компьютера на другой внутри сети. </a:t>
            </a:r>
          </a:p>
          <a:p>
            <a:pPr algn="just">
              <a:lnSpc>
                <a:spcPct val="100000"/>
              </a:lnSpc>
            </a:pPr>
            <a:r>
              <a:rPr lang="ru-RU" sz="2000" dirty="0">
                <a:latin typeface="Century Schoolbook" panose="02040604050505020304" pitchFamily="18" charset="0"/>
              </a:rPr>
              <a:t>Адаптеры снабжены собственным процессором и памятью. Кабели подключаются к сетевым адаптерам типа </a:t>
            </a:r>
            <a:r>
              <a:rPr lang="en-US" sz="2000" dirty="0">
                <a:latin typeface="Century Schoolbook" panose="02040604050505020304" pitchFamily="18" charset="0"/>
              </a:rPr>
              <a:t>Ethernet</a:t>
            </a:r>
            <a:r>
              <a:rPr lang="ru-RU" sz="2000" dirty="0">
                <a:latin typeface="Century Schoolbook" panose="02040604050505020304" pitchFamily="18" charset="0"/>
              </a:rPr>
              <a:t>. Скорость передачи данных по локальной сети 10 Мбит/с, 100 Мбит/с или 1000 Мбит/с.</a:t>
            </a:r>
          </a:p>
          <a:p>
            <a:pPr algn="just">
              <a:lnSpc>
                <a:spcPct val="100000"/>
              </a:lnSpc>
            </a:pPr>
            <a:r>
              <a:rPr lang="ru-RU" sz="2000" dirty="0">
                <a:latin typeface="Century Schoolbook" panose="02040604050505020304" pitchFamily="18" charset="0"/>
              </a:rPr>
              <a:t>Выступают в качестве физического интерфейса, или соединения, между компьютером и сетевым кабелем. Платы вставляются в слоты расширения материнской платы всех сетевых компьютеров и серверов или интегрируются на материнскую плату. Для обеспечения физического соединения между компьютером и сетью к разъему, платы подключается сетевой кабель.</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8434" name="Picture 2" descr="https://enternote.ru/upload/iblock/4b5/4b505cecdb7f7df7a3f7d1f9f3c4ed75.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400" y="1690688"/>
            <a:ext cx="4036695" cy="403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29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Платы сетевого адаптера</a:t>
            </a:r>
          </a:p>
        </p:txBody>
      </p:sp>
      <p:sp>
        <p:nvSpPr>
          <p:cNvPr id="3" name="Объект 2"/>
          <p:cNvSpPr>
            <a:spLocks noGrp="1"/>
          </p:cNvSpPr>
          <p:nvPr>
            <p:ph idx="1"/>
          </p:nvPr>
        </p:nvSpPr>
        <p:spPr/>
        <p:txBody>
          <a:bodyPr>
            <a:normAutofit/>
          </a:bodyPr>
          <a:lstStyle/>
          <a:p>
            <a:pPr algn="just">
              <a:lnSpc>
                <a:spcPct val="110000"/>
              </a:lnSpc>
            </a:pPr>
            <a:r>
              <a:rPr lang="ru-RU" sz="2000" dirty="0">
                <a:latin typeface="Century Schoolbook" panose="02040604050505020304" pitchFamily="18" charset="0"/>
              </a:rPr>
              <a:t>Плата СА выполняет:</a:t>
            </a:r>
          </a:p>
          <a:p>
            <a:pPr lvl="1" algn="just">
              <a:lnSpc>
                <a:spcPct val="110000"/>
              </a:lnSpc>
            </a:pPr>
            <a:r>
              <a:rPr lang="ru-RU" sz="1600" dirty="0">
                <a:latin typeface="Century Schoolbook" panose="02040604050505020304" pitchFamily="18" charset="0"/>
              </a:rPr>
              <a:t>подготовку данных, поступающих от компьютера, к передаче, по сетевому кабелю;</a:t>
            </a:r>
          </a:p>
          <a:p>
            <a:pPr lvl="1" algn="just">
              <a:lnSpc>
                <a:spcPct val="110000"/>
              </a:lnSpc>
            </a:pPr>
            <a:r>
              <a:rPr lang="ru-RU" sz="1600" dirty="0">
                <a:latin typeface="Century Schoolbook" panose="02040604050505020304" pitchFamily="18" charset="0"/>
              </a:rPr>
              <a:t>передачу данных другому компьютеру;</a:t>
            </a:r>
          </a:p>
          <a:p>
            <a:pPr lvl="1" algn="just">
              <a:lnSpc>
                <a:spcPct val="110000"/>
              </a:lnSpc>
            </a:pPr>
            <a:r>
              <a:rPr lang="ru-RU" sz="1600" dirty="0">
                <a:latin typeface="Century Schoolbook" panose="02040604050505020304" pitchFamily="18" charset="0"/>
              </a:rPr>
              <a:t>управление потоком данных между компьютером и кабельной системой;</a:t>
            </a:r>
          </a:p>
          <a:p>
            <a:pPr lvl="1" algn="just">
              <a:lnSpc>
                <a:spcPct val="110000"/>
              </a:lnSpc>
            </a:pPr>
            <a:r>
              <a:rPr lang="ru-RU" sz="1600" dirty="0">
                <a:latin typeface="Century Schoolbook" panose="02040604050505020304" pitchFamily="18" charset="0"/>
              </a:rPr>
              <a:t>буферизация (временное хранение данных);</a:t>
            </a:r>
          </a:p>
          <a:p>
            <a:pPr lvl="1" algn="just">
              <a:lnSpc>
                <a:spcPct val="110000"/>
              </a:lnSpc>
            </a:pPr>
            <a:r>
              <a:rPr lang="ru-RU" sz="1600" dirty="0">
                <a:latin typeface="Century Schoolbook" panose="02040604050505020304" pitchFamily="18" charset="0"/>
              </a:rPr>
              <a:t>прием данных из кабеля и перевод их в форму, понятную процессору компьютера.</a:t>
            </a:r>
          </a:p>
          <a:p>
            <a:pPr algn="just">
              <a:lnSpc>
                <a:spcPct val="110000"/>
              </a:lnSpc>
            </a:pPr>
            <a:r>
              <a:rPr lang="ru-RU" sz="2000" dirty="0">
                <a:latin typeface="Century Schoolbook" panose="02040604050505020304" pitchFamily="18" charset="0"/>
              </a:rPr>
              <a:t>Плата СА должна также указать свое местонахождение или сетевой адрес, чтобы ее могли отличить от других плат сети. Сетевые адреса определены комитетом IEEE (</a:t>
            </a:r>
            <a:r>
              <a:rPr lang="ru-RU" sz="2000" dirty="0" err="1">
                <a:latin typeface="Century Schoolbook" panose="02040604050505020304" pitchFamily="18" charset="0"/>
              </a:rPr>
              <a:t>Institute</a:t>
            </a:r>
            <a:r>
              <a:rPr lang="ru-RU" sz="2000" dirty="0">
                <a:latin typeface="Century Schoolbook" panose="02040604050505020304" pitchFamily="18" charset="0"/>
              </a:rPr>
              <a:t> </a:t>
            </a:r>
            <a:r>
              <a:rPr lang="ru-RU" sz="2000" dirty="0" err="1">
                <a:latin typeface="Century Schoolbook" panose="02040604050505020304" pitchFamily="18" charset="0"/>
              </a:rPr>
              <a:t>of</a:t>
            </a:r>
            <a:r>
              <a:rPr lang="ru-RU" sz="2000" dirty="0">
                <a:latin typeface="Century Schoolbook" panose="02040604050505020304" pitchFamily="18" charset="0"/>
              </a:rPr>
              <a:t> </a:t>
            </a:r>
            <a:r>
              <a:rPr lang="ru-RU" sz="2000" dirty="0" err="1">
                <a:latin typeface="Century Schoolbook" panose="02040604050505020304" pitchFamily="18" charset="0"/>
              </a:rPr>
              <a:t>Electrical</a:t>
            </a:r>
            <a:r>
              <a:rPr lang="ru-RU" sz="2000" dirty="0">
                <a:latin typeface="Century Schoolbook" panose="02040604050505020304" pitchFamily="18" charset="0"/>
              </a:rPr>
              <a:t> </a:t>
            </a:r>
            <a:r>
              <a:rPr lang="ru-RU" sz="2000" dirty="0" err="1">
                <a:latin typeface="Century Schoolbook" panose="02040604050505020304" pitchFamily="18" charset="0"/>
              </a:rPr>
              <a:t>and</a:t>
            </a:r>
            <a:r>
              <a:rPr lang="ru-RU" sz="2000" dirty="0">
                <a:latin typeface="Century Schoolbook" panose="02040604050505020304" pitchFamily="18" charset="0"/>
              </a:rPr>
              <a:t> </a:t>
            </a:r>
            <a:r>
              <a:rPr lang="ru-RU" sz="2000" dirty="0" err="1">
                <a:latin typeface="Century Schoolbook" panose="02040604050505020304" pitchFamily="18" charset="0"/>
              </a:rPr>
              <a:t>Electronics</a:t>
            </a:r>
            <a:r>
              <a:rPr lang="ru-RU" sz="2000" dirty="0">
                <a:latin typeface="Century Schoolbook" panose="02040604050505020304" pitchFamily="18" charset="0"/>
              </a:rPr>
              <a:t> </a:t>
            </a:r>
            <a:r>
              <a:rPr lang="ru-RU" sz="2000" dirty="0" err="1">
                <a:latin typeface="Century Schoolbook" panose="02040604050505020304" pitchFamily="18" charset="0"/>
              </a:rPr>
              <a:t>Engineers</a:t>
            </a:r>
            <a:r>
              <a:rPr lang="ru-RU" sz="2000" dirty="0">
                <a:latin typeface="Century Schoolbook" panose="02040604050505020304" pitchFamily="18" charset="0"/>
              </a:rPr>
              <a:t>, </a:t>
            </a:r>
            <a:r>
              <a:rPr lang="ru-RU" sz="2000" dirty="0" err="1">
                <a:latin typeface="Century Schoolbook" panose="02040604050505020304" pitchFamily="18" charset="0"/>
              </a:rPr>
              <a:t>Inc</a:t>
            </a:r>
            <a:r>
              <a:rPr lang="ru-RU" sz="2000" dirty="0">
                <a:latin typeface="Century Schoolbook" panose="02040604050505020304" pitchFamily="18" charset="0"/>
              </a:rPr>
              <a:t>.), который закрепляет за каждым производителем плат сетевого адаптера некоторый интервал адресов. Производители зашивают эти адреса в микросхемы, поэтому каждый компьютер имеет свой уникальный номер, т.е. адрес в сети (</a:t>
            </a:r>
            <a:r>
              <a:rPr lang="en-US" sz="2000" dirty="0">
                <a:latin typeface="Century Schoolbook" panose="02040604050505020304" pitchFamily="18" charset="0"/>
              </a:rPr>
              <a:t>MAC</a:t>
            </a:r>
            <a:r>
              <a:rPr lang="ru-RU" sz="2000" dirty="0">
                <a:latin typeface="Century Schoolbook" panose="02040604050505020304" pitchFamily="18" charset="0"/>
              </a:rPr>
              <a:t>-адрес).</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588541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Платы сетевого адаптера</a:t>
            </a:r>
          </a:p>
        </p:txBody>
      </p:sp>
      <p:sp>
        <p:nvSpPr>
          <p:cNvPr id="3" name="Объект 2"/>
          <p:cNvSpPr>
            <a:spLocks noGrp="1"/>
          </p:cNvSpPr>
          <p:nvPr>
            <p:ph idx="1"/>
          </p:nvPr>
        </p:nvSpPr>
        <p:spPr/>
        <p:txBody>
          <a:bodyPr>
            <a:normAutofit lnSpcReduction="10000"/>
          </a:bodyPr>
          <a:lstStyle/>
          <a:p>
            <a:pPr algn="just">
              <a:lnSpc>
                <a:spcPct val="100000"/>
              </a:lnSpc>
            </a:pPr>
            <a:r>
              <a:rPr lang="ru-RU" sz="2000" dirty="0">
                <a:latin typeface="Century Schoolbook" panose="02040604050505020304" pitchFamily="18" charset="0"/>
              </a:rPr>
              <a:t>Перед тем, как послать данные по сети, плата СА проводит электронный диалог с принимающей платой, в результате которого они устанавливают:</a:t>
            </a:r>
          </a:p>
          <a:p>
            <a:pPr lvl="1" algn="just">
              <a:lnSpc>
                <a:spcPct val="100000"/>
              </a:lnSpc>
            </a:pPr>
            <a:r>
              <a:rPr lang="ru-RU" sz="1600" dirty="0">
                <a:latin typeface="Century Schoolbook" panose="02040604050505020304" pitchFamily="18" charset="0"/>
              </a:rPr>
              <a:t>максимальный размер блока передаваемых данных;</a:t>
            </a:r>
          </a:p>
          <a:p>
            <a:pPr lvl="1" algn="just">
              <a:lnSpc>
                <a:spcPct val="100000"/>
              </a:lnSpc>
            </a:pPr>
            <a:r>
              <a:rPr lang="ru-RU" sz="1600" dirty="0">
                <a:latin typeface="Century Schoolbook" panose="02040604050505020304" pitchFamily="18" charset="0"/>
              </a:rPr>
              <a:t>объем данных, пересылаемых без подтверждения о получении;</a:t>
            </a:r>
          </a:p>
          <a:p>
            <a:pPr lvl="1" algn="just">
              <a:lnSpc>
                <a:spcPct val="100000"/>
              </a:lnSpc>
            </a:pPr>
            <a:r>
              <a:rPr lang="ru-RU" sz="1600" dirty="0">
                <a:latin typeface="Century Schoolbook" panose="02040604050505020304" pitchFamily="18" charset="0"/>
              </a:rPr>
              <a:t>интервал между передачами блоков данных;</a:t>
            </a:r>
          </a:p>
          <a:p>
            <a:pPr lvl="1" algn="just">
              <a:lnSpc>
                <a:spcPct val="100000"/>
              </a:lnSpc>
            </a:pPr>
            <a:r>
              <a:rPr lang="ru-RU" sz="1600" dirty="0">
                <a:latin typeface="Century Schoolbook" panose="02040604050505020304" pitchFamily="18" charset="0"/>
              </a:rPr>
              <a:t>интервал, в течение которого необходимо послать подтверждение;</a:t>
            </a:r>
          </a:p>
          <a:p>
            <a:pPr lvl="1" algn="just">
              <a:lnSpc>
                <a:spcPct val="100000"/>
              </a:lnSpc>
            </a:pPr>
            <a:r>
              <a:rPr lang="ru-RU" sz="1600" dirty="0">
                <a:latin typeface="Century Schoolbook" panose="02040604050505020304" pitchFamily="18" charset="0"/>
              </a:rPr>
              <a:t>объем данных, который может принять плата без переполнения буфера;</a:t>
            </a:r>
          </a:p>
          <a:p>
            <a:pPr lvl="1" algn="just">
              <a:lnSpc>
                <a:spcPct val="100000"/>
              </a:lnSpc>
            </a:pPr>
            <a:r>
              <a:rPr lang="ru-RU" sz="1600" dirty="0">
                <a:latin typeface="Century Schoolbook" panose="02040604050505020304" pitchFamily="18" charset="0"/>
              </a:rPr>
              <a:t>скорость передачи процессору компьютера.</a:t>
            </a:r>
          </a:p>
          <a:p>
            <a:pPr algn="just">
              <a:lnSpc>
                <a:spcPct val="100000"/>
              </a:lnSpc>
            </a:pPr>
            <a:r>
              <a:rPr lang="ru-RU" sz="2000" dirty="0">
                <a:latin typeface="Century Schoolbook" panose="02040604050505020304" pitchFamily="18" charset="0"/>
              </a:rPr>
              <a:t>Если новая (более сложная и быстрая) плата взаимодействует с устаревшей (медленной) платой, то они должны найти общую для них обеих скорость передачи. Схемы современных плат позволяют им приспособиться к низкой скорости старых плат. Каждая плата оповещает другую о своих параметрах, принимая чужие параметры и подстраиваясь к ним. После определения всех деталей начинается обмен данными.</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1400844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Задание</a:t>
            </a:r>
          </a:p>
        </p:txBody>
      </p:sp>
      <p:sp>
        <p:nvSpPr>
          <p:cNvPr id="3" name="Объект 2"/>
          <p:cNvSpPr>
            <a:spLocks noGrp="1"/>
          </p:cNvSpPr>
          <p:nvPr>
            <p:ph idx="1"/>
          </p:nvPr>
        </p:nvSpPr>
        <p:spPr/>
        <p:txBody>
          <a:bodyPr>
            <a:normAutofit/>
          </a:bodyPr>
          <a:lstStyle/>
          <a:p>
            <a:pPr algn="just">
              <a:lnSpc>
                <a:spcPct val="100000"/>
              </a:lnSpc>
            </a:pPr>
            <a:r>
              <a:rPr lang="ru-RU" sz="2000" dirty="0">
                <a:latin typeface="Century Schoolbook" panose="02040604050505020304" pitchFamily="18" charset="0"/>
              </a:rPr>
              <a:t>Сравнить физические среды передачи данных по следующим параметрам:</a:t>
            </a:r>
          </a:p>
          <a:p>
            <a:pPr lvl="1" algn="just">
              <a:lnSpc>
                <a:spcPct val="100000"/>
              </a:lnSpc>
            </a:pPr>
            <a:r>
              <a:rPr lang="ru-RU" sz="1600" dirty="0">
                <a:latin typeface="Century Schoolbook" panose="02040604050505020304" pitchFamily="18" charset="0"/>
              </a:rPr>
              <a:t>Скорость передачи данных.</a:t>
            </a:r>
          </a:p>
          <a:p>
            <a:pPr lvl="1" algn="just">
              <a:lnSpc>
                <a:spcPct val="100000"/>
              </a:lnSpc>
            </a:pPr>
            <a:r>
              <a:rPr lang="ru-RU" sz="1600" dirty="0">
                <a:latin typeface="Century Schoolbook" panose="02040604050505020304" pitchFamily="18" charset="0"/>
              </a:rPr>
              <a:t>Стоимость оборудования.</a:t>
            </a:r>
          </a:p>
          <a:p>
            <a:pPr lvl="1" algn="just">
              <a:lnSpc>
                <a:spcPct val="100000"/>
              </a:lnSpc>
            </a:pPr>
            <a:r>
              <a:rPr lang="ru-RU" sz="1600" dirty="0">
                <a:latin typeface="Century Schoolbook" panose="02040604050505020304" pitchFamily="18" charset="0"/>
              </a:rPr>
              <a:t>Расстояние передачи данных.</a:t>
            </a:r>
          </a:p>
          <a:p>
            <a:pPr lvl="1" algn="just">
              <a:lnSpc>
                <a:spcPct val="100000"/>
              </a:lnSpc>
            </a:pPr>
            <a:r>
              <a:rPr lang="ru-RU" sz="1600" dirty="0">
                <a:latin typeface="Century Schoolbook" panose="02040604050505020304" pitchFamily="18" charset="0"/>
              </a:rPr>
              <a:t>Сферы применения.</a:t>
            </a:r>
          </a:p>
          <a:p>
            <a:pPr lvl="1" algn="just">
              <a:lnSpc>
                <a:spcPct val="100000"/>
              </a:lnSpc>
            </a:pPr>
            <a:r>
              <a:rPr lang="ru-RU" sz="1600" dirty="0">
                <a:latin typeface="Century Schoolbook" panose="02040604050505020304" pitchFamily="18" charset="0"/>
              </a:rPr>
              <a:t>Использующийся материал.</a:t>
            </a:r>
          </a:p>
          <a:p>
            <a:pPr algn="just">
              <a:lnSpc>
                <a:spcPct val="100000"/>
              </a:lnSpc>
            </a:pPr>
            <a:r>
              <a:rPr lang="ru-RU" sz="2000" dirty="0">
                <a:latin typeface="Century Schoolbook" panose="02040604050505020304" pitchFamily="18" charset="0"/>
              </a:rPr>
              <a:t>Оформить в виде таблицы.</a:t>
            </a:r>
          </a:p>
          <a:p>
            <a:pPr algn="just">
              <a:lnSpc>
                <a:spcPct val="100000"/>
              </a:lnSpc>
            </a:pPr>
            <a:r>
              <a:rPr lang="ru-RU" sz="2000" dirty="0">
                <a:latin typeface="Century Schoolbook" panose="02040604050505020304" pitchFamily="18" charset="0"/>
              </a:rPr>
              <a:t>Оформить отчет в отдельном файле с титульным листом.</a:t>
            </a:r>
          </a:p>
          <a:p>
            <a:pPr lvl="1" algn="just">
              <a:lnSpc>
                <a:spcPct val="100000"/>
              </a:lnSpc>
            </a:pPr>
            <a:endParaRPr lang="ru-RU" sz="1600" dirty="0">
              <a:latin typeface="Century Schoolbook" panose="02040604050505020304" pitchFamily="18" charset="0"/>
            </a:endParaRPr>
          </a:p>
          <a:p>
            <a:pPr lvl="1" algn="just">
              <a:lnSpc>
                <a:spcPct val="100000"/>
              </a:lnSpc>
            </a:pPr>
            <a:endParaRPr lang="ru-RU" sz="1600" dirty="0">
              <a:latin typeface="Century Schoolbook" panose="02040604050505020304" pitchFamily="18" charset="0"/>
            </a:endParaRP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319478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421979"/>
            <a:ext cx="10515600" cy="1325563"/>
          </a:xfrm>
        </p:spPr>
        <p:txBody>
          <a:bodyPr>
            <a:normAutofit/>
          </a:bodyPr>
          <a:lstStyle/>
          <a:p>
            <a:pPr algn="ctr"/>
            <a:r>
              <a:rPr lang="ru-RU" sz="4000" b="1" dirty="0">
                <a:latin typeface="Century Schoolbook" panose="02040604050505020304" pitchFamily="18" charset="0"/>
              </a:rPr>
              <a:t>Проводные (воздушные) линии связи</a:t>
            </a:r>
          </a:p>
        </p:txBody>
      </p:sp>
      <p:sp>
        <p:nvSpPr>
          <p:cNvPr id="3" name="Объект 2"/>
          <p:cNvSpPr>
            <a:spLocks noGrp="1"/>
          </p:cNvSpPr>
          <p:nvPr>
            <p:ph idx="1"/>
          </p:nvPr>
        </p:nvSpPr>
        <p:spPr/>
        <p:txBody>
          <a:bodyPr>
            <a:normAutofit/>
          </a:bodyPr>
          <a:lstStyle/>
          <a:p>
            <a:pPr marL="0" indent="0" algn="just">
              <a:lnSpc>
                <a:spcPct val="100000"/>
              </a:lnSpc>
              <a:buNone/>
            </a:pPr>
            <a:r>
              <a:rPr lang="ru-RU" sz="2000" dirty="0">
                <a:latin typeface="Century Schoolbook" panose="02040604050505020304" pitchFamily="18" charset="0"/>
              </a:rPr>
              <a:t>Представляют собой провода без каких-либо изолирующих или экранирующих оплеток, проложенные между столбами и висящие в воздухе. В недалеком прошлом такие линии связи были основными для передачи телефонных или телеграфных сигналов. Сегодня проводные линии связи быстро вытесняются кабельными. Но кое-где они все еще сохранились и при отсутствии других возможностей продолжают использоваться, в частности, и для передачи компьютерных данных. Скоростные качества и помехозащищенность этих линий оставляют желать много лучшего.</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028" name="Picture 4" descr="https://studfile.net/html/2706/64/html_U2l5TOVswd.LsMX/img-j0DHG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20357"/>
            <a:ext cx="68675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xn--80ajjin2aw.xn----7sbbfb7a7aej.xn--p1ai/fotoalbom/img_elektiv/poster_razdel_07_12_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7417" y="4282474"/>
            <a:ext cx="2876383" cy="215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Кабельные линии связи</a:t>
            </a:r>
          </a:p>
        </p:txBody>
      </p:sp>
      <p:sp>
        <p:nvSpPr>
          <p:cNvPr id="3" name="Объект 2"/>
          <p:cNvSpPr>
            <a:spLocks noGrp="1"/>
          </p:cNvSpPr>
          <p:nvPr>
            <p:ph idx="1"/>
          </p:nvPr>
        </p:nvSpPr>
        <p:spPr/>
        <p:txBody>
          <a:bodyPr>
            <a:normAutofit lnSpcReduction="10000"/>
          </a:bodyPr>
          <a:lstStyle/>
          <a:p>
            <a:pPr marL="0" indent="0" algn="just">
              <a:lnSpc>
                <a:spcPct val="100000"/>
              </a:lnSpc>
              <a:buNone/>
            </a:pPr>
            <a:r>
              <a:rPr lang="ru-RU" sz="2000" dirty="0">
                <a:latin typeface="Century Schoolbook" panose="02040604050505020304" pitchFamily="18" charset="0"/>
              </a:rPr>
              <a:t>Имеют достаточно сложную конструкцию. Кабель состоит из проводников, заключенных в несколько слоев изоляции: электрической, электромагнитной, механической и, возможно, климатической. Кроме того, кабель может быть оснащен разъемами, позволяющими быстро выполнять присоединение к нему различного оборудования. В компьютерных (и телекоммуникационных) сетях применяются три основных типа кабеля: </a:t>
            </a:r>
          </a:p>
          <a:p>
            <a:pPr algn="just">
              <a:lnSpc>
                <a:spcPct val="100000"/>
              </a:lnSpc>
            </a:pPr>
            <a:r>
              <a:rPr lang="ru-RU" sz="2000" dirty="0">
                <a:latin typeface="Century Schoolbook" panose="02040604050505020304" pitchFamily="18" charset="0"/>
              </a:rPr>
              <a:t>кабели на основе скрученных пар медных проводов:</a:t>
            </a:r>
          </a:p>
          <a:p>
            <a:pPr lvl="1" algn="just">
              <a:lnSpc>
                <a:spcPct val="100000"/>
              </a:lnSpc>
            </a:pPr>
            <a:r>
              <a:rPr lang="ru-RU" sz="1600" dirty="0">
                <a:latin typeface="Century Schoolbook" panose="02040604050505020304" pitchFamily="18" charset="0"/>
              </a:rPr>
              <a:t>неэкранированная витая пара (</a:t>
            </a:r>
            <a:r>
              <a:rPr lang="ru-RU" sz="1600" dirty="0" err="1">
                <a:latin typeface="Century Schoolbook" panose="02040604050505020304" pitchFamily="18" charset="0"/>
              </a:rPr>
              <a:t>Unshielded</a:t>
            </a:r>
            <a:r>
              <a:rPr lang="ru-RU" sz="1600" dirty="0">
                <a:latin typeface="Century Schoolbook" panose="02040604050505020304" pitchFamily="18" charset="0"/>
              </a:rPr>
              <a:t> </a:t>
            </a:r>
            <a:r>
              <a:rPr lang="ru-RU" sz="1600" dirty="0" err="1">
                <a:latin typeface="Century Schoolbook" panose="02040604050505020304" pitchFamily="18" charset="0"/>
              </a:rPr>
              <a:t>Twisted</a:t>
            </a:r>
            <a:r>
              <a:rPr lang="ru-RU" sz="1600" dirty="0">
                <a:latin typeface="Century Schoolbook" panose="02040604050505020304" pitchFamily="18" charset="0"/>
              </a:rPr>
              <a:t> </a:t>
            </a:r>
            <a:r>
              <a:rPr lang="ru-RU" sz="1600" dirty="0" err="1">
                <a:latin typeface="Century Schoolbook" panose="02040604050505020304" pitchFamily="18" charset="0"/>
              </a:rPr>
              <a:t>Pair</a:t>
            </a:r>
            <a:r>
              <a:rPr lang="ru-RU" sz="1600" dirty="0">
                <a:latin typeface="Century Schoolbook" panose="02040604050505020304" pitchFamily="18" charset="0"/>
              </a:rPr>
              <a:t>, UTP);</a:t>
            </a:r>
          </a:p>
          <a:p>
            <a:pPr lvl="1" algn="just">
              <a:lnSpc>
                <a:spcPct val="100000"/>
              </a:lnSpc>
            </a:pPr>
            <a:r>
              <a:rPr lang="ru-RU" sz="1600" dirty="0">
                <a:latin typeface="Century Schoolbook" panose="02040604050505020304" pitchFamily="18" charset="0"/>
              </a:rPr>
              <a:t>экранированная витая пара (</a:t>
            </a:r>
            <a:r>
              <a:rPr lang="ru-RU" sz="1600" dirty="0" err="1">
                <a:latin typeface="Century Schoolbook" panose="02040604050505020304" pitchFamily="18" charset="0"/>
              </a:rPr>
              <a:t>Shielded</a:t>
            </a:r>
            <a:r>
              <a:rPr lang="ru-RU" sz="1600" dirty="0">
                <a:latin typeface="Century Schoolbook" panose="02040604050505020304" pitchFamily="18" charset="0"/>
              </a:rPr>
              <a:t> </a:t>
            </a:r>
            <a:r>
              <a:rPr lang="ru-RU" sz="1600" dirty="0" err="1">
                <a:latin typeface="Century Schoolbook" panose="02040604050505020304" pitchFamily="18" charset="0"/>
              </a:rPr>
              <a:t>Twisted</a:t>
            </a:r>
            <a:r>
              <a:rPr lang="ru-RU" sz="1600" dirty="0">
                <a:latin typeface="Century Schoolbook" panose="02040604050505020304" pitchFamily="18" charset="0"/>
              </a:rPr>
              <a:t> </a:t>
            </a:r>
            <a:r>
              <a:rPr lang="ru-RU" sz="1600" dirty="0" err="1">
                <a:latin typeface="Century Schoolbook" panose="02040604050505020304" pitchFamily="18" charset="0"/>
              </a:rPr>
              <a:t>Pair</a:t>
            </a:r>
            <a:r>
              <a:rPr lang="ru-RU" sz="1600" dirty="0">
                <a:latin typeface="Century Schoolbook" panose="02040604050505020304" pitchFamily="18" charset="0"/>
              </a:rPr>
              <a:t>, STP);</a:t>
            </a:r>
          </a:p>
          <a:p>
            <a:pPr algn="just">
              <a:lnSpc>
                <a:spcPct val="100000"/>
              </a:lnSpc>
            </a:pPr>
            <a:r>
              <a:rPr lang="ru-RU" sz="2000" dirty="0">
                <a:latin typeface="Century Schoolbook" panose="02040604050505020304" pitchFamily="18" charset="0"/>
              </a:rPr>
              <a:t>коаксиальные кабели с медной жилой:</a:t>
            </a:r>
          </a:p>
          <a:p>
            <a:pPr lvl="1" algn="just">
              <a:lnSpc>
                <a:spcPct val="100000"/>
              </a:lnSpc>
            </a:pPr>
            <a:r>
              <a:rPr lang="ru-RU" sz="1600" dirty="0">
                <a:latin typeface="Century Schoolbook" panose="02040604050505020304" pitchFamily="18" charset="0"/>
              </a:rPr>
              <a:t>тонкий (спецификация 10Base2);</a:t>
            </a:r>
          </a:p>
          <a:p>
            <a:pPr lvl="1" algn="just">
              <a:lnSpc>
                <a:spcPct val="100000"/>
              </a:lnSpc>
            </a:pPr>
            <a:r>
              <a:rPr lang="ru-RU" sz="1600" dirty="0">
                <a:latin typeface="Century Schoolbook" panose="02040604050505020304" pitchFamily="18" charset="0"/>
              </a:rPr>
              <a:t>толстый (спецификация 10</a:t>
            </a:r>
            <a:r>
              <a:rPr lang="en-US" sz="1600" dirty="0">
                <a:latin typeface="Century Schoolbook" panose="02040604050505020304" pitchFamily="18" charset="0"/>
              </a:rPr>
              <a:t>Base5</a:t>
            </a:r>
            <a:r>
              <a:rPr lang="ru-RU" sz="1600" dirty="0">
                <a:latin typeface="Century Schoolbook" panose="02040604050505020304" pitchFamily="18" charset="0"/>
              </a:rPr>
              <a:t>);</a:t>
            </a:r>
          </a:p>
          <a:p>
            <a:pPr algn="just">
              <a:lnSpc>
                <a:spcPct val="100000"/>
              </a:lnSpc>
            </a:pPr>
            <a:r>
              <a:rPr lang="ru-RU" sz="2000" dirty="0">
                <a:latin typeface="Century Schoolbook" panose="02040604050505020304" pitchFamily="18" charset="0"/>
              </a:rPr>
              <a:t>волоконно-оптические кабели. </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3383700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troymartik.ru/upload/iblock/a93/a93c23a8090813bfbf19338afba5bac1.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8800" y="2675890"/>
            <a:ext cx="3930650" cy="393065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Витая пара</a:t>
            </a:r>
          </a:p>
        </p:txBody>
      </p:sp>
      <p:sp>
        <p:nvSpPr>
          <p:cNvPr id="3" name="Объект 2"/>
          <p:cNvSpPr>
            <a:spLocks noGrp="1"/>
          </p:cNvSpPr>
          <p:nvPr>
            <p:ph idx="1"/>
          </p:nvPr>
        </p:nvSpPr>
        <p:spPr>
          <a:xfrm>
            <a:off x="838200" y="1825625"/>
            <a:ext cx="7753350" cy="4351338"/>
          </a:xfrm>
        </p:spPr>
        <p:txBody>
          <a:bodyPr>
            <a:normAutofit/>
          </a:bodyPr>
          <a:lstStyle/>
          <a:p>
            <a:pPr algn="just">
              <a:lnSpc>
                <a:spcPct val="100000"/>
              </a:lnSpc>
            </a:pPr>
            <a:r>
              <a:rPr lang="ru-RU" sz="2000" dirty="0">
                <a:latin typeface="Century Schoolbook" panose="02040604050505020304" pitchFamily="18" charset="0"/>
              </a:rPr>
              <a:t>Состоит из двух изолированных медных проводов, свитых между собой и помещенных в одну защитную оболочку. Скручивание уменьшает влияние внешних электромагнитных полей на передаваемые сигналы. Скорость передачи данных до 100 Мбит/с.</a:t>
            </a:r>
          </a:p>
          <a:p>
            <a:pPr algn="just">
              <a:lnSpc>
                <a:spcPct val="100000"/>
              </a:lnSpc>
            </a:pPr>
            <a:r>
              <a:rPr lang="ru-RU" sz="2000" dirty="0">
                <a:latin typeface="Century Schoolbook" panose="02040604050505020304" pitchFamily="18" charset="0"/>
              </a:rPr>
              <a:t>Неэкранированная витая пара (UTP) широко используется в ЛВС (локальная вычислительная сеть), максимальная длина 100 м. UTP определена особым стандартом, в котором указаны нормативные характеристики кабелей для различных применений, что гарантирует единообразие продукции. </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3766106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Витая пара</a:t>
            </a: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1030" name="Picture 6" descr="https://vga-hdmi.ru/ssl/u/27/441978780d11ea8fafd33da6396f73/-/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2235" y="1690688"/>
            <a:ext cx="233740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dn1.ozone.ru/s3/multimedia-7/601372684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9455" y="1455474"/>
            <a:ext cx="3616325" cy="48217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bs.twimg.com/media/D5JVigeWwAAeR2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299" y="1911158"/>
            <a:ext cx="5347402" cy="4130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44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Витая пара</a:t>
            </a:r>
          </a:p>
        </p:txBody>
      </p:sp>
      <p:sp>
        <p:nvSpPr>
          <p:cNvPr id="3" name="Объект 2"/>
          <p:cNvSpPr>
            <a:spLocks noGrp="1"/>
          </p:cNvSpPr>
          <p:nvPr>
            <p:ph idx="1"/>
          </p:nvPr>
        </p:nvSpPr>
        <p:spPr>
          <a:xfrm>
            <a:off x="3589302" y="1825625"/>
            <a:ext cx="7764498" cy="4351338"/>
          </a:xfrm>
        </p:spPr>
        <p:txBody>
          <a:bodyPr>
            <a:normAutofit/>
          </a:bodyPr>
          <a:lstStyle/>
          <a:p>
            <a:pPr algn="just">
              <a:lnSpc>
                <a:spcPct val="100000"/>
              </a:lnSpc>
            </a:pPr>
            <a:r>
              <a:rPr lang="ru-RU" sz="2000" dirty="0">
                <a:latin typeface="Century Schoolbook" panose="02040604050505020304" pitchFamily="18" charset="0"/>
              </a:rPr>
              <a:t>Экранированная витая пара (STP) помещена в медную оплетку. Кроме того, пары проводов обмотаны фольгой. Поэтому STP меньше подвержены влиянию электрических помех и может передавать сигналы с более высокой скоростью и на большие расстояния.</a:t>
            </a:r>
          </a:p>
          <a:p>
            <a:pPr algn="just">
              <a:lnSpc>
                <a:spcPct val="100000"/>
              </a:lnSpc>
            </a:pPr>
            <a:r>
              <a:rPr lang="ru-RU" sz="2000" dirty="0">
                <a:latin typeface="Century Schoolbook" panose="02040604050505020304" pitchFamily="18" charset="0"/>
              </a:rPr>
              <a:t>Преимущества витой пары – дешевизна, простота при подключении. Недостатки – нельзя использовать при передаче данных на большие расстояния с высокой скоростью.</a:t>
            </a:r>
          </a:p>
        </p:txBody>
      </p:sp>
      <p:pic>
        <p:nvPicPr>
          <p:cNvPr id="3074" name="Picture 2" descr="https://www.keline.eu/media/products/1029/gallery/3227/galler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25" y="948611"/>
            <a:ext cx="3516277" cy="35123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ae01.alicdn.com/kf/HTB1Qv6AlqAoBKNjSZSyq6yHAVXac/RJ45-CAT8-40G-2000MHz-CAT8-S-FTP.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4570"/>
          <a:stretch/>
        </p:blipFill>
        <p:spPr bwMode="auto">
          <a:xfrm>
            <a:off x="73025" y="3913188"/>
            <a:ext cx="3114675" cy="26608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spTree>
    <p:extLst>
      <p:ext uri="{BB962C8B-B14F-4D97-AF65-F5344CB8AC3E}">
        <p14:creationId xmlns:p14="http://schemas.microsoft.com/office/powerpoint/2010/main" val="290413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4000" b="1" dirty="0">
                <a:latin typeface="Century Schoolbook" panose="02040604050505020304" pitchFamily="18" charset="0"/>
              </a:rPr>
              <a:t>Коаксиальный кабель</a:t>
            </a:r>
          </a:p>
        </p:txBody>
      </p:sp>
      <p:sp>
        <p:nvSpPr>
          <p:cNvPr id="3" name="Объект 2"/>
          <p:cNvSpPr>
            <a:spLocks noGrp="1"/>
          </p:cNvSpPr>
          <p:nvPr>
            <p:ph idx="1"/>
          </p:nvPr>
        </p:nvSpPr>
        <p:spPr>
          <a:xfrm>
            <a:off x="838200" y="1825625"/>
            <a:ext cx="7753350" cy="4351338"/>
          </a:xfrm>
        </p:spPr>
        <p:txBody>
          <a:bodyPr>
            <a:normAutofit fontScale="92500" lnSpcReduction="10000"/>
          </a:bodyPr>
          <a:lstStyle/>
          <a:p>
            <a:pPr algn="just">
              <a:lnSpc>
                <a:spcPct val="100000"/>
              </a:lnSpc>
            </a:pPr>
            <a:r>
              <a:rPr lang="ru-RU" sz="2000" dirty="0">
                <a:latin typeface="Century Schoolbook" panose="02040604050505020304" pitchFamily="18" charset="0"/>
              </a:rPr>
              <a:t>Обладает более высокой механической прочностью и помехозащищенностью. Скорость передачи информации 10 – 50 Мбит/с.</a:t>
            </a:r>
          </a:p>
          <a:p>
            <a:pPr algn="just">
              <a:lnSpc>
                <a:spcPct val="100000"/>
              </a:lnSpc>
            </a:pPr>
            <a:r>
              <a:rPr lang="ru-RU" sz="2000" dirty="0">
                <a:latin typeface="Century Schoolbook" panose="02040604050505020304" pitchFamily="18" charset="0"/>
              </a:rPr>
              <a:t>Тонкий – гибкий, диаметр 0,64 см (спецификация 10Base2). Прост в применении и подходит практически для любого типа сети. Подключается непосредственно к плате сетевого адаптера. Передает сигнал на 185 м практически без затухания. Волновое сопротивление – 50 ом.</a:t>
            </a:r>
          </a:p>
          <a:p>
            <a:pPr algn="just">
              <a:lnSpc>
                <a:spcPct val="100000"/>
              </a:lnSpc>
            </a:pPr>
            <a:r>
              <a:rPr lang="ru-RU" sz="2000" dirty="0">
                <a:latin typeface="Century Schoolbook" panose="02040604050505020304" pitchFamily="18" charset="0"/>
              </a:rPr>
              <a:t>Толстый – жесткий, диаметр 1,27 см (спецификация 10Base5). Его иногда называют стандартный </a:t>
            </a:r>
            <a:r>
              <a:rPr lang="ru-RU" sz="2000" dirty="0" err="1">
                <a:latin typeface="Century Schoolbook" panose="02040604050505020304" pitchFamily="18" charset="0"/>
              </a:rPr>
              <a:t>Ethernet</a:t>
            </a:r>
            <a:r>
              <a:rPr lang="ru-RU" sz="2000" dirty="0">
                <a:latin typeface="Century Schoolbook" panose="02040604050505020304" pitchFamily="18" charset="0"/>
              </a:rPr>
              <a:t> (первый кабель в популярной сетевой архитектуре). Жила толще, затухание меньше. Передает сигнал без затухания на 500 м. Используют в качестве магистрали, соединяющей несколько небольших сетей. Волновое сопротивление – 75 ом.</a:t>
            </a:r>
          </a:p>
          <a:p>
            <a:pPr algn="just">
              <a:lnSpc>
                <a:spcPct val="100000"/>
              </a:lnSpc>
            </a:pPr>
            <a:endParaRPr lang="ru-RU" sz="2000" dirty="0">
              <a:latin typeface="Century Schoolbook" panose="02040604050505020304" pitchFamily="18" charset="0"/>
            </a:endParaRPr>
          </a:p>
        </p:txBody>
      </p:sp>
      <p:graphicFrame>
        <p:nvGraphicFramePr>
          <p:cNvPr id="5" name="Таблица 4"/>
          <p:cNvGraphicFramePr>
            <a:graphicFrameLocks noGrp="1"/>
          </p:cNvGraphicFramePr>
          <p:nvPr/>
        </p:nvGraphicFramePr>
        <p:xfrm>
          <a:off x="0" y="6606540"/>
          <a:ext cx="12192000" cy="251460"/>
        </p:xfrm>
        <a:graphic>
          <a:graphicData uri="http://schemas.openxmlformats.org/drawingml/2006/table">
            <a:tbl>
              <a:tblPr firstRow="1" bandRow="1">
                <a:tableStyleId>{0505E3EF-67EA-436B-97B2-0124C06EBD24}</a:tableStyleId>
              </a:tblPr>
              <a:tblGrid>
                <a:gridCol w="4064000">
                  <a:extLst>
                    <a:ext uri="{9D8B030D-6E8A-4147-A177-3AD203B41FA5}">
                      <a16:colId xmlns:a16="http://schemas.microsoft.com/office/drawing/2014/main" val="3300888800"/>
                    </a:ext>
                  </a:extLst>
                </a:gridCol>
                <a:gridCol w="5015992">
                  <a:extLst>
                    <a:ext uri="{9D8B030D-6E8A-4147-A177-3AD203B41FA5}">
                      <a16:colId xmlns:a16="http://schemas.microsoft.com/office/drawing/2014/main" val="2621563324"/>
                    </a:ext>
                  </a:extLst>
                </a:gridCol>
                <a:gridCol w="3112008">
                  <a:extLst>
                    <a:ext uri="{9D8B030D-6E8A-4147-A177-3AD203B41FA5}">
                      <a16:colId xmlns:a16="http://schemas.microsoft.com/office/drawing/2014/main" val="1180979358"/>
                    </a:ext>
                  </a:extLst>
                </a:gridCol>
              </a:tblGrid>
              <a:tr h="146304">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ГАПОУ МО МЦК Техникум имени С. П. Королева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09.02.07</a:t>
                      </a:r>
                      <a:r>
                        <a:rPr lang="ru-RU" sz="1050" b="0" cap="none" spc="0" baseline="0" dirty="0">
                          <a:ln w="0"/>
                          <a:solidFill>
                            <a:schemeClr val="accent1"/>
                          </a:solidFill>
                          <a:effectLst>
                            <a:outerShdw blurRad="38100" dist="25400" dir="5400000" algn="ctr" rotWithShape="0">
                              <a:srgbClr val="6E747A">
                                <a:alpha val="43000"/>
                              </a:srgbClr>
                            </a:outerShdw>
                          </a:effectLst>
                        </a:rPr>
                        <a:t> </a:t>
                      </a:r>
                      <a:r>
                        <a:rPr lang="ru-RU" sz="1050" b="0" cap="none" spc="0" dirty="0">
                          <a:ln w="0"/>
                          <a:solidFill>
                            <a:schemeClr val="accent1"/>
                          </a:solidFill>
                          <a:effectLst>
                            <a:outerShdw blurRad="38100" dist="25400" dir="5400000" algn="ctr" rotWithShape="0">
                              <a:srgbClr val="6E747A">
                                <a:alpha val="43000"/>
                              </a:srgbClr>
                            </a:outerShdw>
                          </a:effectLst>
                        </a:rPr>
                        <a:t>Информационные системы и программирование</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tc>
                  <a:txBody>
                    <a:bodyPr/>
                    <a:lstStyle/>
                    <a:p>
                      <a:r>
                        <a:rPr lang="ru-RU" sz="1050" b="0" cap="none" spc="0" dirty="0">
                          <a:ln w="0"/>
                          <a:solidFill>
                            <a:schemeClr val="accent1"/>
                          </a:solidFill>
                          <a:effectLst>
                            <a:outerShdw blurRad="38100" dist="25400" dir="5400000" algn="ctr" rotWithShape="0">
                              <a:srgbClr val="6E747A">
                                <a:alpha val="43000"/>
                              </a:srgbClr>
                            </a:outerShdw>
                          </a:effectLst>
                        </a:rPr>
                        <a:t>Радунцева А.А.</a:t>
                      </a:r>
                      <a:endParaRPr lang="ru-RU" sz="105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a:txBody>
                  <a:tcPr anchor="ctr"/>
                </a:tc>
                <a:extLst>
                  <a:ext uri="{0D108BD9-81ED-4DB2-BD59-A6C34878D82A}">
                    <a16:rowId xmlns:a16="http://schemas.microsoft.com/office/drawing/2014/main" val="3450906286"/>
                  </a:ext>
                </a:extLst>
              </a:tr>
            </a:tbl>
          </a:graphicData>
        </a:graphic>
      </p:graphicFrame>
      <p:pic>
        <p:nvPicPr>
          <p:cNvPr id="4098" name="Picture 2" descr="https://flylib.com/books/1/408/1/html/2/files/03fig01.jpg"/>
          <p:cNvPicPr>
            <a:picLocks noChangeAspect="1" noChangeArrowheads="1"/>
          </p:cNvPicPr>
          <p:nvPr/>
        </p:nvPicPr>
        <p:blipFill rotWithShape="1">
          <a:blip r:embed="rId2">
            <a:extLst>
              <a:ext uri="{28A0092B-C50C-407E-A947-70E740481C1C}">
                <a14:useLocalDpi xmlns:a14="http://schemas.microsoft.com/office/drawing/2010/main" val="0"/>
              </a:ext>
            </a:extLst>
          </a:blip>
          <a:srcRect l="15417"/>
          <a:stretch/>
        </p:blipFill>
        <p:spPr bwMode="auto">
          <a:xfrm>
            <a:off x="8775699" y="2359500"/>
            <a:ext cx="3222625"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5990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3206</Words>
  <Application>Microsoft Office PowerPoint</Application>
  <PresentationFormat>Широкоэкранный</PresentationFormat>
  <Paragraphs>258</Paragraphs>
  <Slides>38</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38</vt:i4>
      </vt:variant>
    </vt:vector>
  </HeadingPairs>
  <TitlesOfParts>
    <vt:vector size="43" baseType="lpstr">
      <vt:lpstr>Arial</vt:lpstr>
      <vt:lpstr>Calibri</vt:lpstr>
      <vt:lpstr>Calibri Light</vt:lpstr>
      <vt:lpstr>Century Schoolbook</vt:lpstr>
      <vt:lpstr>Тема Office</vt:lpstr>
      <vt:lpstr>Дисциплина: «Компьютерные сети»   Тема «Физические среды передачи данных»</vt:lpstr>
      <vt:lpstr>Физическая среда передачи данных</vt:lpstr>
      <vt:lpstr>Типы сред передачи данных</vt:lpstr>
      <vt:lpstr>Проводные (воздушные) линии связи</vt:lpstr>
      <vt:lpstr>Кабельные линии связи</vt:lpstr>
      <vt:lpstr>Витая пара</vt:lpstr>
      <vt:lpstr>Витая пара</vt:lpstr>
      <vt:lpstr>Витая пара</vt:lpstr>
      <vt:lpstr>Коаксиальный кабель</vt:lpstr>
      <vt:lpstr>Коаксиальный кабель</vt:lpstr>
      <vt:lpstr>Коаксиальный кабель</vt:lpstr>
      <vt:lpstr>Коаксиальный кабель</vt:lpstr>
      <vt:lpstr>Коаксиальный кабель</vt:lpstr>
      <vt:lpstr>Волоконно-оптические кабели</vt:lpstr>
      <vt:lpstr>Волоконно-оптические кабели</vt:lpstr>
      <vt:lpstr>Волоконно-оптические кабели</vt:lpstr>
      <vt:lpstr>Волоконно-оптические кабели</vt:lpstr>
      <vt:lpstr>Прокладка кабеля в зданиях и сооружениях</vt:lpstr>
      <vt:lpstr>Прокладка линий волоконно-оптической связи в кабельной канализации</vt:lpstr>
      <vt:lpstr>Прокладка оптического кабеля в грунт</vt:lpstr>
      <vt:lpstr>Прокладка воздушных кабельных линий</vt:lpstr>
      <vt:lpstr>Радиоканалы наземной и спутниковой связи</vt:lpstr>
      <vt:lpstr>Радиорелейные каналы передачи данных</vt:lpstr>
      <vt:lpstr>Спутниковые каналы передачи данных</vt:lpstr>
      <vt:lpstr>Сотовые каналы передачи данных</vt:lpstr>
      <vt:lpstr>Радиоканалы передачи данных WiMAX</vt:lpstr>
      <vt:lpstr>Радиоканалы передачи данных WiMAX</vt:lpstr>
      <vt:lpstr>Радиоканалы передачи данных MMDS</vt:lpstr>
      <vt:lpstr>Радиоканалы передачи данных для локальных сетей</vt:lpstr>
      <vt:lpstr>Радиоканалы передачи данных Bluetooht</vt:lpstr>
      <vt:lpstr>Беспроводная среда передачи данных</vt:lpstr>
      <vt:lpstr>Беспроводная среда передачи данных</vt:lpstr>
      <vt:lpstr>Беспроводная среда передачи данных</vt:lpstr>
      <vt:lpstr>Беспроводная среда передачи данных</vt:lpstr>
      <vt:lpstr>Платы сетевого адаптера</vt:lpstr>
      <vt:lpstr>Платы сетевого адаптера</vt:lpstr>
      <vt:lpstr>Платы сетевого адаптера</vt:lpstr>
      <vt:lpstr>Задание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Дисциплина: «МДК 01.01. Технология разработки программного обеспечения»  Лекция на тему: «Анализ проблемы и моделирование предметной области с использованием системного подхода»</dc:title>
  <dc:creator>MainPC-User</dc:creator>
  <cp:lastModifiedBy>user</cp:lastModifiedBy>
  <cp:revision>137</cp:revision>
  <dcterms:created xsi:type="dcterms:W3CDTF">2020-12-08T14:24:13Z</dcterms:created>
  <dcterms:modified xsi:type="dcterms:W3CDTF">2025-10-15T14:11:59Z</dcterms:modified>
</cp:coreProperties>
</file>